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9" r:id="rId4"/>
    <p:sldId id="271" r:id="rId5"/>
    <p:sldId id="272" r:id="rId6"/>
    <p:sldId id="273" r:id="rId7"/>
    <p:sldId id="269" r:id="rId8"/>
    <p:sldId id="264" r:id="rId9"/>
    <p:sldId id="274" r:id="rId10"/>
    <p:sldId id="265" r:id="rId11"/>
    <p:sldId id="268" r:id="rId12"/>
    <p:sldId id="275" r:id="rId13"/>
    <p:sldId id="266" r:id="rId14"/>
    <p:sldId id="276" r:id="rId15"/>
    <p:sldId id="267" r:id="rId16"/>
    <p:sldId id="277" r:id="rId17"/>
    <p:sldId id="270"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0F854-1CC5-44C0-8124-449C3740ACF7}" type="datetimeFigureOut">
              <a:rPr lang="en-US" smtClean="0"/>
              <a:t>5/1/2018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9315B-D894-40CF-BA4A-B6851F56F362}" type="slidenum">
              <a:rPr lang="en-US" smtClean="0"/>
              <a:t>‹#›</a:t>
            </a:fld>
            <a:endParaRPr lang="en-US" dirty="0"/>
          </a:p>
        </p:txBody>
      </p:sp>
    </p:spTree>
    <p:extLst>
      <p:ext uri="{BB962C8B-B14F-4D97-AF65-F5344CB8AC3E}">
        <p14:creationId xmlns:p14="http://schemas.microsoft.com/office/powerpoint/2010/main" val="23875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9315B-D894-40CF-BA4A-B6851F56F362}" type="slidenum">
              <a:rPr lang="en-US" smtClean="0"/>
              <a:t>1</a:t>
            </a:fld>
            <a:endParaRPr lang="en-US" dirty="0"/>
          </a:p>
        </p:txBody>
      </p:sp>
    </p:spTree>
    <p:extLst>
      <p:ext uri="{BB962C8B-B14F-4D97-AF65-F5344CB8AC3E}">
        <p14:creationId xmlns:p14="http://schemas.microsoft.com/office/powerpoint/2010/main" val="109612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57C09D23-F095-493A-BDD3-93792E88090C}" type="datetime1">
              <a:rPr lang="en-US" smtClean="0"/>
              <a:t>5/1/2018</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BFB98D6A-A328-44EB-8F39-A5ACA0E3EEBC}" type="slidenum">
              <a:rPr lang="en-US" smtClean="0"/>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707855-FF26-4C99-8848-9A19981F1BE6}"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1C8501-7C41-49B0-B9F2-A0C341B449D7}"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313C6-3507-47C8-BCD4-ED8C1B158B3A}"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95AD6ED0-7B47-487A-821D-EB8E1540AD7C}" type="datetime1">
              <a:rPr lang="en-US" smtClean="0"/>
              <a:t>5/1/2018</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BFB98D6A-A328-44EB-8F39-A5ACA0E3EEBC}" type="slidenum">
              <a:rPr lang="en-US" smtClean="0"/>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4DE4BB-F871-4453-B9D2-0BAFAF8E076B}"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32A4DC-98BD-459C-A4CD-675E03509297}" type="datetime1">
              <a:rPr lang="en-US" smtClean="0"/>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98D6A-A328-44EB-8F39-A5ACA0E3EEBC}" type="slidenum">
              <a:rPr lang="en-US" smtClean="0"/>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1377F6-2661-4DD7-8214-99494DD9E33B}" type="datetime1">
              <a:rPr lang="en-US" smtClean="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98D6A-A328-44EB-8F39-A5ACA0E3EEBC}" type="slidenum">
              <a:rPr lang="en-US" smtClean="0"/>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D6127-6B8F-4E2D-AB55-9D0641606A48}" type="datetime1">
              <a:rPr lang="en-US" smtClean="0"/>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98D6A-A328-44EB-8F39-A5ACA0E3EEBC}" type="slidenum">
              <a:rPr lang="en-US" smtClean="0"/>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075644-753D-4C1D-8316-AE84E0E0A49B}"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F0BE85-FAD3-472E-80BC-869142E5544D}"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7C428C5-EBE3-41E0-9933-991656C1CF97}" type="datetime1">
              <a:rPr lang="en-US" smtClean="0"/>
              <a:t>5/1/2018</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FB98D6A-A328-44EB-8F39-A5ACA0E3EEBC}" type="slidenum">
              <a:rPr lang="en-US" smtClean="0"/>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371" y="986117"/>
            <a:ext cx="11503958" cy="1447800"/>
          </a:xfrm>
        </p:spPr>
        <p:txBody>
          <a:bodyPr>
            <a:noAutofit/>
          </a:bodyPr>
          <a:lstStyle/>
          <a:p>
            <a:pPr algn="ctr"/>
            <a:r>
              <a:rPr lang="en-US" sz="4400" b="1" dirty="0" smtClean="0">
                <a:latin typeface="Arial" panose="020B0604020202020204" pitchFamily="34" charset="0"/>
                <a:cs typeface="Arial" panose="020B0604020202020204" pitchFamily="34" charset="0"/>
              </a:rPr>
              <a:t>Better Seafood Board (BSB) Economic Integrity Training</a:t>
            </a:r>
            <a:br>
              <a:rPr lang="en-US" sz="44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(for Management)</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a:t>
            </a:fld>
            <a:endParaRPr lang="en-US" sz="2400" dirty="0"/>
          </a:p>
        </p:txBody>
      </p:sp>
      <p:pic>
        <p:nvPicPr>
          <p:cNvPr id="2050" name="Picture 2" descr="C:\Users\gboothby\Downloads\shutterstock_543811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930" y="2412668"/>
            <a:ext cx="5822576" cy="388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0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351679"/>
            <a:ext cx="11551024" cy="1893980"/>
          </a:xfrm>
        </p:spPr>
        <p:txBody>
          <a:bodyPr>
            <a:no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10</a:t>
            </a:fld>
            <a:endParaRPr lang="en-US" sz="2400" dirty="0"/>
          </a:p>
        </p:txBody>
      </p:sp>
      <p:sp>
        <p:nvSpPr>
          <p:cNvPr id="3" name="Content Placeholder 2"/>
          <p:cNvSpPr>
            <a:spLocks noGrp="1"/>
          </p:cNvSpPr>
          <p:nvPr>
            <p:ph sz="quarter" idx="1"/>
          </p:nvPr>
        </p:nvSpPr>
        <p:spPr>
          <a:xfrm>
            <a:off x="228601" y="2400299"/>
            <a:ext cx="11725834" cy="4188760"/>
          </a:xfrm>
        </p:spPr>
        <p:txBody>
          <a:bodyPr>
            <a:normAutofit/>
          </a:bodyPr>
          <a:lstStyle/>
          <a:p>
            <a:r>
              <a:rPr lang="en-US" dirty="0" smtClean="0">
                <a:latin typeface="Arial" panose="020B0604020202020204" pitchFamily="34" charset="0"/>
                <a:cs typeface="Arial" panose="020B0604020202020204" pitchFamily="34" charset="0"/>
              </a:rPr>
              <a:t>Species of fish can be easily substituted for that listed on the label and not detected by the purchaser due to similar appearance.</a:t>
            </a:r>
          </a:p>
          <a:p>
            <a:r>
              <a:rPr lang="en-US" dirty="0" smtClean="0">
                <a:latin typeface="Arial" panose="020B0604020202020204" pitchFamily="34" charset="0"/>
                <a:cs typeface="Arial" panose="020B0604020202020204" pitchFamily="34" charset="0"/>
              </a:rPr>
              <a:t>Substituting one species of fish for another that is listed on the menu or the label is considered fraud.</a:t>
            </a:r>
          </a:p>
          <a:p>
            <a:r>
              <a:rPr lang="en-US" dirty="0" smtClean="0">
                <a:latin typeface="Arial" panose="020B0604020202020204" pitchFamily="34" charset="0"/>
                <a:cs typeface="Arial" panose="020B0604020202020204" pitchFamily="34" charset="0"/>
              </a:rPr>
              <a:t>Substituting one species of fish for another can also present safety hazards since species are handled differently due to specific risks.</a:t>
            </a:r>
          </a:p>
          <a:p>
            <a:r>
              <a:rPr lang="en-US" dirty="0" smtClean="0">
                <a:latin typeface="Arial" panose="020B0604020202020204" pitchFamily="34" charset="0"/>
                <a:cs typeface="Arial" panose="020B0604020202020204" pitchFamily="34" charset="0"/>
              </a:rPr>
              <a:t>Substitution may unknowingly present health risks since specific species may bring about allergic reactions in certain individuals.</a:t>
            </a:r>
          </a:p>
        </p:txBody>
      </p:sp>
    </p:spTree>
    <p:extLst>
      <p:ext uri="{BB962C8B-B14F-4D97-AF65-F5344CB8AC3E}">
        <p14:creationId xmlns:p14="http://schemas.microsoft.com/office/powerpoint/2010/main" val="108484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365125"/>
            <a:ext cx="11376212" cy="1325563"/>
          </a:xfrm>
        </p:spPr>
        <p:txBody>
          <a:bodyPr>
            <a:no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11</a:t>
            </a:fld>
            <a:endParaRPr lang="en-US" sz="2400" dirty="0"/>
          </a:p>
        </p:txBody>
      </p:sp>
      <p:sp>
        <p:nvSpPr>
          <p:cNvPr id="3" name="Content Placeholder 2"/>
          <p:cNvSpPr>
            <a:spLocks noGrp="1"/>
          </p:cNvSpPr>
          <p:nvPr>
            <p:ph sz="quarter" idx="1"/>
          </p:nvPr>
        </p:nvSpPr>
        <p:spPr>
          <a:xfrm>
            <a:off x="416859" y="1825625"/>
            <a:ext cx="5580529" cy="4351338"/>
          </a:xfrm>
        </p:spPr>
        <p:txBody>
          <a:bodyPr>
            <a:normAutofit/>
          </a:bodyPr>
          <a:lstStyle/>
          <a:p>
            <a:r>
              <a:rPr lang="en-US" dirty="0" smtClean="0">
                <a:latin typeface="Arial" panose="020B0604020202020204" pitchFamily="34" charset="0"/>
                <a:cs typeface="Arial" panose="020B0604020202020204" pitchFamily="34" charset="0"/>
              </a:rPr>
              <a:t>All fish should be labeled according to the FDA seafood list and acceptable market names should be used.</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will work with our customers </a:t>
            </a:r>
            <a:r>
              <a:rPr lang="en-US" dirty="0" smtClean="0">
                <a:latin typeface="Arial" panose="020B0604020202020204" pitchFamily="34" charset="0"/>
                <a:cs typeface="Arial" panose="020B0604020202020204" pitchFamily="34" charset="0"/>
              </a:rPr>
              <a:t>so they </a:t>
            </a:r>
            <a:r>
              <a:rPr lang="en-US" dirty="0">
                <a:latin typeface="Arial" panose="020B0604020202020204" pitchFamily="34" charset="0"/>
                <a:cs typeface="Arial" panose="020B0604020202020204" pitchFamily="34" charset="0"/>
              </a:rPr>
              <a:t>understand the importance of using the names we provide for the products sold to their </a:t>
            </a:r>
            <a:r>
              <a:rPr lang="en-US" dirty="0" smtClean="0">
                <a:latin typeface="Arial" panose="020B0604020202020204" pitchFamily="34" charset="0"/>
                <a:cs typeface="Arial" panose="020B0604020202020204" pitchFamily="34" charset="0"/>
              </a:rPr>
              <a:t>company.</a:t>
            </a:r>
          </a:p>
          <a:p>
            <a:pPr marL="0" indent="0">
              <a:buNone/>
            </a:pPr>
            <a:endParaRPr lang="en-US" dirty="0" smtClean="0"/>
          </a:p>
        </p:txBody>
      </p:sp>
      <p:pic>
        <p:nvPicPr>
          <p:cNvPr id="6" name="Picture 5"/>
          <p:cNvPicPr>
            <a:picLocks noChangeAspect="1"/>
          </p:cNvPicPr>
          <p:nvPr/>
        </p:nvPicPr>
        <p:blipFill>
          <a:blip r:embed="rId2"/>
          <a:stretch>
            <a:fillRect/>
          </a:stretch>
        </p:blipFill>
        <p:spPr>
          <a:xfrm>
            <a:off x="6332715" y="2119711"/>
            <a:ext cx="5415684" cy="3232217"/>
          </a:xfrm>
          <a:prstGeom prst="rect">
            <a:avLst/>
          </a:prstGeom>
        </p:spPr>
      </p:pic>
    </p:spTree>
    <p:extLst>
      <p:ext uri="{BB962C8B-B14F-4D97-AF65-F5344CB8AC3E}">
        <p14:creationId xmlns:p14="http://schemas.microsoft.com/office/powerpoint/2010/main" val="6302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8942" y="564777"/>
            <a:ext cx="11497236" cy="1659217"/>
          </a:xfrm>
        </p:spPr>
        <p:txBody>
          <a:bodyPr>
            <a:noAutofit/>
          </a:bodyPr>
          <a:lstStyle/>
          <a:p>
            <a:r>
              <a:rPr lang="en-US" sz="3600" b="1" dirty="0">
                <a:latin typeface="Arial" panose="020B0604020202020204" pitchFamily="34" charset="0"/>
                <a:cs typeface="Arial" panose="020B0604020202020204" pitchFamily="34" charset="0"/>
              </a:rPr>
              <a:t>2</a:t>
            </a:r>
            <a:r>
              <a:rPr lang="en-US" sz="3600" b="1" dirty="0" smtClean="0">
                <a:latin typeface="Arial" panose="020B0604020202020204" pitchFamily="34" charset="0"/>
                <a:cs typeface="Arial" panose="020B0604020202020204" pitchFamily="34" charset="0"/>
              </a:rPr>
              <a:t>. Products </a:t>
            </a:r>
            <a:r>
              <a:rPr lang="en-US" sz="3600" b="1" dirty="0">
                <a:latin typeface="Arial" panose="020B0604020202020204" pitchFamily="34" charset="0"/>
                <a:cs typeface="Arial" panose="020B0604020202020204" pitchFamily="34" charset="0"/>
              </a:rPr>
              <a:t>are correctly labeled for identity and that species are not substituted in any manner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12</a:t>
            </a:fld>
            <a:endParaRPr lang="en-US" sz="2400" dirty="0"/>
          </a:p>
        </p:txBody>
      </p:sp>
      <p:sp>
        <p:nvSpPr>
          <p:cNvPr id="3" name="Content Placeholder 2"/>
          <p:cNvSpPr>
            <a:spLocks noGrp="1"/>
          </p:cNvSpPr>
          <p:nvPr>
            <p:ph sz="quarter" idx="1"/>
          </p:nvPr>
        </p:nvSpPr>
        <p:spPr>
          <a:xfrm>
            <a:off x="403412" y="2349499"/>
            <a:ext cx="11429999" cy="3930277"/>
          </a:xfrm>
        </p:spPr>
        <p:txBody>
          <a:bodyPr>
            <a:normAutofit/>
          </a:bodyPr>
          <a:lstStyle/>
          <a:p>
            <a:r>
              <a:rPr lang="en-US" dirty="0" smtClean="0">
                <a:latin typeface="Arial" panose="020B0604020202020204" pitchFamily="34" charset="0"/>
                <a:cs typeface="Arial" panose="020B0604020202020204" pitchFamily="34" charset="0"/>
              </a:rPr>
              <a:t>Maintains positive image of our brand and company.</a:t>
            </a:r>
          </a:p>
          <a:p>
            <a:r>
              <a:rPr lang="en-US" dirty="0" smtClean="0">
                <a:latin typeface="Arial" panose="020B0604020202020204" pitchFamily="34" charset="0"/>
                <a:cs typeface="Arial" panose="020B0604020202020204" pitchFamily="34" charset="0"/>
              </a:rPr>
              <a:t>Our reputation is essential to our success as a business. Setting standards and procedures and communicating them to our suppliers and customers builds our reputation as a trusted brand in the industry.</a:t>
            </a:r>
          </a:p>
          <a:p>
            <a:r>
              <a:rPr lang="en-US" dirty="0" smtClean="0">
                <a:latin typeface="Arial" panose="020B0604020202020204" pitchFamily="34" charset="0"/>
                <a:cs typeface="Arial" panose="020B0604020202020204" pitchFamily="34" charset="0"/>
              </a:rPr>
              <a:t>Ensure that the company policy is to label products according to FDA’s </a:t>
            </a:r>
            <a:r>
              <a:rPr lang="en-US" i="1" dirty="0" smtClean="0">
                <a:latin typeface="Arial" panose="020B0604020202020204" pitchFamily="34" charset="0"/>
                <a:cs typeface="Arial" panose="020B0604020202020204" pitchFamily="34" charset="0"/>
              </a:rPr>
              <a:t>Seafood List</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Reduction of risk (insurance, regulatory, recall, intangible costs of customer ill will, negative media publicity, loss of market share, damage to your brand).</a:t>
            </a:r>
          </a:p>
        </p:txBody>
      </p:sp>
    </p:spTree>
    <p:extLst>
      <p:ext uri="{BB962C8B-B14F-4D97-AF65-F5344CB8AC3E}">
        <p14:creationId xmlns:p14="http://schemas.microsoft.com/office/powerpoint/2010/main" val="380920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365125"/>
            <a:ext cx="10802471" cy="1325563"/>
          </a:xfrm>
        </p:spPr>
        <p:txBody>
          <a:bodyPr>
            <a:normAutofit/>
          </a:bodyPr>
          <a:lstStyle/>
          <a:p>
            <a:r>
              <a:rPr lang="en-US" sz="3600" b="1" dirty="0" smtClean="0">
                <a:latin typeface="Arial" panose="020B0604020202020204" pitchFamily="34" charset="0"/>
                <a:cs typeface="Arial" panose="020B0604020202020204" pitchFamily="34" charset="0"/>
              </a:rPr>
              <a:t>3. Products are correctly labeled for the country of origin – what does that mean ?</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13</a:t>
            </a:fld>
            <a:endParaRPr lang="en-US" sz="2400" dirty="0"/>
          </a:p>
        </p:txBody>
      </p:sp>
      <p:sp>
        <p:nvSpPr>
          <p:cNvPr id="3" name="Content Placeholder 2"/>
          <p:cNvSpPr>
            <a:spLocks noGrp="1"/>
          </p:cNvSpPr>
          <p:nvPr>
            <p:ph sz="quarter" idx="1"/>
          </p:nvPr>
        </p:nvSpPr>
        <p:spPr>
          <a:xfrm>
            <a:off x="349624" y="1825625"/>
            <a:ext cx="11618258" cy="4615516"/>
          </a:xfrm>
        </p:spPr>
        <p:txBody>
          <a:bodyPr>
            <a:normAutofit/>
          </a:bodyPr>
          <a:lstStyle/>
          <a:p>
            <a:r>
              <a:rPr lang="en-US" dirty="0" smtClean="0">
                <a:latin typeface="Arial" panose="020B0604020202020204" pitchFamily="34" charset="0"/>
                <a:cs typeface="Arial" panose="020B0604020202020204" pitchFamily="34" charset="0"/>
              </a:rPr>
              <a:t>Unprocessed fish and shellfish sold at retail in the United States are required by federal regulations to be labeled with their country of origin.</a:t>
            </a:r>
          </a:p>
          <a:p>
            <a:r>
              <a:rPr lang="en-US" dirty="0" smtClean="0">
                <a:latin typeface="Arial" panose="020B0604020202020204" pitchFamily="34" charset="0"/>
                <a:cs typeface="Arial" panose="020B0604020202020204" pitchFamily="34" charset="0"/>
              </a:rPr>
              <a:t>For fish and shellfish, the label must also state the method of production, whether that is wild caught or farm raised.</a:t>
            </a:r>
          </a:p>
          <a:p>
            <a:r>
              <a:rPr lang="en-US" dirty="0" smtClean="0">
                <a:latin typeface="Arial" panose="020B0604020202020204" pitchFamily="34" charset="0"/>
                <a:cs typeface="Arial" panose="020B0604020202020204" pitchFamily="34" charset="0"/>
              </a:rPr>
              <a:t>The language and format used on labels must be in compliance with federal regulations.</a:t>
            </a:r>
          </a:p>
          <a:p>
            <a:r>
              <a:rPr lang="en-US" dirty="0" smtClean="0">
                <a:latin typeface="Arial" panose="020B0604020202020204" pitchFamily="34" charset="0"/>
                <a:cs typeface="Arial" panose="020B0604020202020204" pitchFamily="34" charset="0"/>
              </a:rPr>
              <a:t>The country of origin may change due to processing and staff must be educated to recognize and document the change.</a:t>
            </a:r>
          </a:p>
          <a:p>
            <a:r>
              <a:rPr lang="en-US" dirty="0" smtClean="0">
                <a:latin typeface="Arial" panose="020B0604020202020204" pitchFamily="34" charset="0"/>
                <a:cs typeface="Arial" panose="020B0604020202020204" pitchFamily="34" charset="0"/>
              </a:rPr>
              <a:t>Good records for tracing the country of origin, including shipping records, must be maintained.</a:t>
            </a:r>
          </a:p>
        </p:txBody>
      </p:sp>
    </p:spTree>
    <p:extLst>
      <p:ext uri="{BB962C8B-B14F-4D97-AF65-F5344CB8AC3E}">
        <p14:creationId xmlns:p14="http://schemas.microsoft.com/office/powerpoint/2010/main" val="313409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5125"/>
            <a:ext cx="11362765" cy="1325563"/>
          </a:xfrm>
        </p:spPr>
        <p:txBody>
          <a:bodyPr>
            <a:normAutofit/>
          </a:bodyPr>
          <a:lstStyle/>
          <a:p>
            <a:r>
              <a:rPr lang="en-US" sz="3600" b="1" dirty="0" smtClean="0">
                <a:latin typeface="Arial" panose="020B0604020202020204" pitchFamily="34" charset="0"/>
                <a:cs typeface="Arial" panose="020B0604020202020204" pitchFamily="34" charset="0"/>
              </a:rPr>
              <a:t>3. Products </a:t>
            </a:r>
            <a:r>
              <a:rPr lang="en-US" sz="3600" b="1" dirty="0">
                <a:latin typeface="Arial" panose="020B0604020202020204" pitchFamily="34" charset="0"/>
                <a:cs typeface="Arial" panose="020B0604020202020204" pitchFamily="34" charset="0"/>
              </a:rPr>
              <a:t>are correctly labeled for the country of origin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14</a:t>
            </a:fld>
            <a:endParaRPr lang="en-US" sz="2400" dirty="0"/>
          </a:p>
        </p:txBody>
      </p:sp>
      <p:sp>
        <p:nvSpPr>
          <p:cNvPr id="3" name="Content Placeholder 2"/>
          <p:cNvSpPr>
            <a:spLocks noGrp="1"/>
          </p:cNvSpPr>
          <p:nvPr>
            <p:ph sz="quarter" idx="1"/>
          </p:nvPr>
        </p:nvSpPr>
        <p:spPr>
          <a:xfrm>
            <a:off x="161364" y="1825624"/>
            <a:ext cx="11779623" cy="4427257"/>
          </a:xfrm>
        </p:spPr>
        <p:txBody>
          <a:bodyPr>
            <a:normAutofit/>
          </a:bodyPr>
          <a:lstStyle/>
          <a:p>
            <a:pPr lvl="1"/>
            <a:r>
              <a:rPr lang="en-US" sz="2800" dirty="0" smtClean="0">
                <a:latin typeface="Arial" panose="020B0604020202020204" pitchFamily="34" charset="0"/>
                <a:cs typeface="Arial" panose="020B0604020202020204" pitchFamily="34" charset="0"/>
              </a:rPr>
              <a:t>USDA </a:t>
            </a:r>
            <a:r>
              <a:rPr lang="en-US" sz="2800" dirty="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nforcement </a:t>
            </a:r>
            <a:r>
              <a:rPr lang="en-US" sz="2800" dirty="0">
                <a:latin typeface="Arial" panose="020B0604020202020204" pitchFamily="34" charset="0"/>
                <a:cs typeface="Arial" panose="020B0604020202020204" pitchFamily="34" charset="0"/>
              </a:rPr>
              <a:t>provisions for retailers and suppliers include civil penalties of up </a:t>
            </a:r>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1,000 </a:t>
            </a:r>
            <a:r>
              <a:rPr lang="en-US" sz="2800" dirty="0">
                <a:latin typeface="Arial" panose="020B0604020202020204" pitchFamily="34" charset="0"/>
                <a:cs typeface="Arial" panose="020B0604020202020204" pitchFamily="34" charset="0"/>
              </a:rPr>
              <a:t>for each willful violation</a:t>
            </a:r>
            <a:r>
              <a:rPr lang="en-US" sz="2800" dirty="0" smtClean="0">
                <a:latin typeface="Arial" panose="020B0604020202020204" pitchFamily="34" charset="0"/>
                <a:cs typeface="Arial" panose="020B0604020202020204" pitchFamily="34" charset="0"/>
              </a:rPr>
              <a:t>.</a:t>
            </a:r>
          </a:p>
          <a:p>
            <a:pPr lvl="1"/>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Management </a:t>
            </a:r>
            <a:r>
              <a:rPr lang="en-US" sz="2800" dirty="0">
                <a:latin typeface="Arial" panose="020B0604020202020204" pitchFamily="34" charset="0"/>
                <a:cs typeface="Arial" panose="020B0604020202020204" pitchFamily="34" charset="0"/>
              </a:rPr>
              <a:t>must ensure staff and </a:t>
            </a:r>
            <a:r>
              <a:rPr lang="en-US" sz="2800" dirty="0" smtClean="0">
                <a:latin typeface="Arial" panose="020B0604020202020204" pitchFamily="34" charset="0"/>
                <a:cs typeface="Arial" panose="020B0604020202020204" pitchFamily="34" charset="0"/>
              </a:rPr>
              <a:t>suppliers </a:t>
            </a:r>
            <a:r>
              <a:rPr lang="en-US" sz="2800" dirty="0">
                <a:latin typeface="Arial" panose="020B0604020202020204" pitchFamily="34" charset="0"/>
                <a:cs typeface="Arial" panose="020B0604020202020204" pitchFamily="34" charset="0"/>
              </a:rPr>
              <a:t>take sound, documented measures to provide accurate origin and method of production information</a:t>
            </a:r>
            <a:r>
              <a:rPr lang="en-US" sz="2800" dirty="0" smtClean="0">
                <a:latin typeface="Arial" panose="020B0604020202020204" pitchFamily="34" charset="0"/>
                <a:cs typeface="Arial" panose="020B0604020202020204" pitchFamily="34" charset="0"/>
              </a:rPr>
              <a:t>.</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Risk assessments must include clauses for traceability and potential fraud</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0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7541" y="405466"/>
            <a:ext cx="10856259" cy="1325563"/>
          </a:xfrm>
        </p:spPr>
        <p:txBody>
          <a:bodyPr>
            <a:normAutofit/>
          </a:bodyPr>
          <a:lstStyle/>
          <a:p>
            <a:r>
              <a:rPr lang="en-US" sz="4000" b="1" dirty="0" smtClean="0">
                <a:latin typeface="Arial" panose="020B0604020202020204" pitchFamily="34" charset="0"/>
                <a:cs typeface="Arial" panose="020B0604020202020204" pitchFamily="34" charset="0"/>
              </a:rPr>
              <a:t>4. </a:t>
            </a:r>
            <a:r>
              <a:rPr lang="en-US" sz="3600" b="1" dirty="0" smtClean="0">
                <a:latin typeface="Arial" panose="020B0604020202020204" pitchFamily="34" charset="0"/>
                <a:cs typeface="Arial" panose="020B0604020202020204" pitchFamily="34" charset="0"/>
              </a:rPr>
              <a:t>Products</a:t>
            </a:r>
            <a:r>
              <a:rPr lang="en-US" sz="4000" b="1" dirty="0" smtClean="0">
                <a:latin typeface="Arial" panose="020B0604020202020204" pitchFamily="34" charset="0"/>
                <a:cs typeface="Arial" panose="020B0604020202020204" pitchFamily="34" charset="0"/>
              </a:rPr>
              <a:t> adhere to all other labeling laws – what does that mean?</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15</a:t>
            </a:fld>
            <a:endParaRPr lang="en-US" sz="2400" dirty="0"/>
          </a:p>
        </p:txBody>
      </p:sp>
      <p:sp>
        <p:nvSpPr>
          <p:cNvPr id="3" name="Content Placeholder 2"/>
          <p:cNvSpPr>
            <a:spLocks noGrp="1"/>
          </p:cNvSpPr>
          <p:nvPr>
            <p:ph sz="quarter" idx="1"/>
          </p:nvPr>
        </p:nvSpPr>
        <p:spPr>
          <a:xfrm>
            <a:off x="295835" y="1825624"/>
            <a:ext cx="11416553" cy="4682751"/>
          </a:xfrm>
        </p:spPr>
        <p:txBody>
          <a:bodyPr>
            <a:normAutofit lnSpcReduction="10000"/>
          </a:bodyPr>
          <a:lstStyle/>
          <a:p>
            <a:r>
              <a:rPr lang="en-US" dirty="0" smtClean="0">
                <a:latin typeface="Arial" panose="020B0604020202020204" pitchFamily="34" charset="0"/>
                <a:cs typeface="Arial" panose="020B0604020202020204" pitchFamily="34" charset="0"/>
              </a:rPr>
              <a:t>In addition to those labeling laws mentioned so far, fish and shellfish are required to adhere to all other labeling laws for food service and retail in the country in which the products are sold (e.g., nutritional labeling).</a:t>
            </a:r>
          </a:p>
          <a:p>
            <a:r>
              <a:rPr lang="en-US" dirty="0" smtClean="0">
                <a:latin typeface="Arial" panose="020B0604020202020204" pitchFamily="34" charset="0"/>
                <a:cs typeface="Arial" panose="020B0604020202020204" pitchFamily="34" charset="0"/>
              </a:rPr>
              <a:t>Labels should steer clear of misleading claims, e.g., that the product contains no additives or preservatives, when it actually does. </a:t>
            </a:r>
          </a:p>
          <a:p>
            <a:r>
              <a:rPr lang="en-US" dirty="0" smtClean="0">
                <a:latin typeface="Arial" panose="020B0604020202020204" pitchFamily="34" charset="0"/>
                <a:cs typeface="Arial" panose="020B0604020202020204" pitchFamily="34" charset="0"/>
              </a:rPr>
              <a:t>Health claims on retail packaging must be reviewed and verified for regulatory compliance.</a:t>
            </a:r>
          </a:p>
          <a:p>
            <a:r>
              <a:rPr lang="en-US" dirty="0" smtClean="0">
                <a:latin typeface="Arial" panose="020B0604020202020204" pitchFamily="34" charset="0"/>
                <a:cs typeface="Arial" panose="020B0604020202020204" pitchFamily="34" charset="0"/>
              </a:rPr>
              <a:t>All added ingredients must be approved and safe for use in food and listed on the label.</a:t>
            </a:r>
            <a:endParaRPr lang="en-US" strike="sngStrike"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buyers’ product specifications must clearly state the functionality and expectations for added ingredients.</a:t>
            </a:r>
            <a:endParaRPr lang="en-US"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46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51678"/>
            <a:ext cx="11259671" cy="1325563"/>
          </a:xfrm>
        </p:spPr>
        <p:txBody>
          <a:bodyPr>
            <a:normAutofit/>
          </a:bodyPr>
          <a:lstStyle/>
          <a:p>
            <a:r>
              <a:rPr lang="en-US" sz="3600" b="1" dirty="0" smtClean="0">
                <a:latin typeface="Arial" panose="020B0604020202020204" pitchFamily="34" charset="0"/>
                <a:cs typeface="Arial" panose="020B0604020202020204" pitchFamily="34" charset="0"/>
              </a:rPr>
              <a:t>4. Products </a:t>
            </a:r>
            <a:r>
              <a:rPr lang="en-US" sz="3600" b="1" dirty="0">
                <a:latin typeface="Arial" panose="020B0604020202020204" pitchFamily="34" charset="0"/>
                <a:cs typeface="Arial" panose="020B0604020202020204" pitchFamily="34" charset="0"/>
              </a:rPr>
              <a:t>adhere to all other labeling laws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16</a:t>
            </a:fld>
            <a:endParaRPr lang="en-US" sz="2400" dirty="0"/>
          </a:p>
        </p:txBody>
      </p:sp>
      <p:sp>
        <p:nvSpPr>
          <p:cNvPr id="3" name="Content Placeholder 2"/>
          <p:cNvSpPr>
            <a:spLocks noGrp="1"/>
          </p:cNvSpPr>
          <p:nvPr>
            <p:ph sz="quarter" idx="1"/>
          </p:nvPr>
        </p:nvSpPr>
        <p:spPr>
          <a:xfrm>
            <a:off x="0" y="1919754"/>
            <a:ext cx="7180729" cy="4351338"/>
          </a:xfrm>
        </p:spPr>
        <p:txBody>
          <a:bodyPr>
            <a:normAutofit lnSpcReduction="10000"/>
          </a:bodyPr>
          <a:lstStyle/>
          <a:p>
            <a:pPr lvl="1"/>
            <a:r>
              <a:rPr lang="en-US" sz="2800" dirty="0" smtClean="0">
                <a:latin typeface="Arial" panose="020B0604020202020204" pitchFamily="34" charset="0"/>
                <a:cs typeface="Arial" panose="020B0604020202020204" pitchFamily="34" charset="0"/>
              </a:rPr>
              <a:t>Collaborate </a:t>
            </a:r>
            <a:r>
              <a:rPr lang="en-US" sz="2800" dirty="0">
                <a:latin typeface="Arial" panose="020B0604020202020204" pitchFamily="34" charset="0"/>
                <a:cs typeface="Arial" panose="020B0604020202020204" pitchFamily="34" charset="0"/>
              </a:rPr>
              <a:t>with legal and marketing for regular review of </a:t>
            </a:r>
            <a:r>
              <a:rPr lang="en-US" sz="2800" dirty="0" smtClean="0">
                <a:latin typeface="Arial" panose="020B0604020202020204" pitchFamily="34" charset="0"/>
                <a:cs typeface="Arial" panose="020B0604020202020204" pitchFamily="34" charset="0"/>
              </a:rPr>
              <a:t>labels and any </a:t>
            </a:r>
            <a:r>
              <a:rPr lang="en-US" sz="2800" dirty="0">
                <a:latin typeface="Arial" panose="020B0604020202020204" pitchFamily="34" charset="0"/>
                <a:cs typeface="Arial" panose="020B0604020202020204" pitchFamily="34" charset="0"/>
              </a:rPr>
              <a:t>regulatory actions on </a:t>
            </a:r>
            <a:r>
              <a:rPr lang="en-US" sz="2800" dirty="0" smtClean="0">
                <a:latin typeface="Arial" panose="020B0604020202020204" pitchFamily="34" charset="0"/>
                <a:cs typeface="Arial" panose="020B0604020202020204" pitchFamily="34" charset="0"/>
              </a:rPr>
              <a:t>labels, </a:t>
            </a:r>
            <a:r>
              <a:rPr lang="en-US" sz="2800" dirty="0">
                <a:latin typeface="Arial" panose="020B0604020202020204" pitchFamily="34" charset="0"/>
                <a:cs typeface="Arial" panose="020B0604020202020204" pitchFamily="34" charset="0"/>
              </a:rPr>
              <a:t>and the impact upon your organization</a:t>
            </a:r>
            <a:r>
              <a:rPr lang="en-US" sz="2800" dirty="0" smtClean="0">
                <a:latin typeface="Arial" panose="020B0604020202020204" pitchFamily="34" charset="0"/>
                <a:cs typeface="Arial" panose="020B0604020202020204" pitchFamily="34" charset="0"/>
              </a:rPr>
              <a:t>.</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Establish a </a:t>
            </a:r>
            <a:r>
              <a:rPr lang="en-US" sz="2800" dirty="0" smtClean="0">
                <a:latin typeface="Arial" panose="020B0604020202020204" pitchFamily="34" charset="0"/>
                <a:cs typeface="Arial" panose="020B0604020202020204" pitchFamily="34" charset="0"/>
              </a:rPr>
              <a:t>risk-based </a:t>
            </a:r>
            <a:r>
              <a:rPr lang="en-US" sz="2800" dirty="0">
                <a:latin typeface="Arial" panose="020B0604020202020204" pitchFamily="34" charset="0"/>
                <a:cs typeface="Arial" panose="020B0604020202020204" pitchFamily="34" charset="0"/>
              </a:rPr>
              <a:t>budget for verification of </a:t>
            </a:r>
            <a:r>
              <a:rPr lang="en-US" sz="2800" dirty="0" smtClean="0">
                <a:latin typeface="Arial" panose="020B0604020202020204" pitchFamily="34" charset="0"/>
                <a:cs typeface="Arial" panose="020B0604020202020204" pitchFamily="34" charset="0"/>
              </a:rPr>
              <a:t>label statements for </a:t>
            </a:r>
            <a:r>
              <a:rPr lang="en-US" sz="2800" dirty="0">
                <a:latin typeface="Arial" panose="020B0604020202020204" pitchFamily="34" charset="0"/>
                <a:cs typeface="Arial" panose="020B0604020202020204" pitchFamily="34" charset="0"/>
              </a:rPr>
              <a:t>seafood to ensure proper representation </a:t>
            </a:r>
            <a:r>
              <a:rPr lang="en-US" sz="2800" dirty="0" smtClean="0">
                <a:latin typeface="Arial" panose="020B0604020202020204" pitchFamily="34" charset="0"/>
                <a:cs typeface="Arial" panose="020B0604020202020204" pitchFamily="34" charset="0"/>
              </a:rPr>
              <a:t>of </a:t>
            </a:r>
            <a:r>
              <a:rPr lang="en-US" sz="2800" dirty="0">
                <a:latin typeface="Arial" panose="020B0604020202020204" pitchFamily="34" charset="0"/>
                <a:cs typeface="Arial" panose="020B0604020202020204" pitchFamily="34" charset="0"/>
              </a:rPr>
              <a:t>additives, preservatives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other </a:t>
            </a:r>
            <a:r>
              <a:rPr lang="en-US" sz="2800" dirty="0" smtClean="0">
                <a:latin typeface="Arial" panose="020B0604020202020204" pitchFamily="34" charset="0"/>
                <a:cs typeface="Arial" panose="020B0604020202020204" pitchFamily="34" charset="0"/>
              </a:rPr>
              <a:t>ingredients. </a:t>
            </a:r>
            <a:endParaRPr lang="en-US" sz="2800" dirty="0">
              <a:latin typeface="Arial" panose="020B0604020202020204" pitchFamily="34" charset="0"/>
              <a:cs typeface="Arial" panose="020B0604020202020204" pitchFamily="34" charset="0"/>
            </a:endParaRPr>
          </a:p>
        </p:txBody>
      </p:sp>
      <p:pic>
        <p:nvPicPr>
          <p:cNvPr id="17410" name="Picture 2" descr="C:\Users\gboothby\Downloads\shutterstock_478732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599" y="2425937"/>
            <a:ext cx="4814047" cy="321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6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9259" y="-172758"/>
            <a:ext cx="10515600" cy="1325563"/>
          </a:xfrm>
        </p:spPr>
        <p:txBody>
          <a:bodyPr>
            <a:normAutofit/>
          </a:bodyPr>
          <a:lstStyle/>
          <a:p>
            <a:r>
              <a:rPr lang="en-US" sz="3600" b="1" dirty="0" smtClean="0">
                <a:latin typeface="Arial" panose="020B0604020202020204" pitchFamily="34" charset="0"/>
                <a:cs typeface="Arial" panose="020B0604020202020204" pitchFamily="34" charset="0"/>
              </a:rPr>
              <a:t>In summary</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17</a:t>
            </a:fld>
            <a:endParaRPr lang="en-US" sz="2400" dirty="0"/>
          </a:p>
        </p:txBody>
      </p:sp>
      <p:sp>
        <p:nvSpPr>
          <p:cNvPr id="3" name="Content Placeholder 2"/>
          <p:cNvSpPr>
            <a:spLocks noGrp="1"/>
          </p:cNvSpPr>
          <p:nvPr>
            <p:ph sz="quarter" idx="1"/>
          </p:nvPr>
        </p:nvSpPr>
        <p:spPr>
          <a:xfrm>
            <a:off x="349624" y="1825625"/>
            <a:ext cx="11362764" cy="4351338"/>
          </a:xfrm>
        </p:spPr>
        <p:txBody>
          <a:bodyPr/>
          <a:lstStyle/>
          <a:p>
            <a:r>
              <a:rPr lang="en-US" dirty="0" smtClean="0">
                <a:latin typeface="Arial" panose="020B0604020202020204" pitchFamily="34" charset="0"/>
                <a:cs typeface="Arial" panose="020B0604020202020204" pitchFamily="34" charset="0"/>
              </a:rPr>
              <a:t>By following these and other guidelines for economic integrity, your company will be honoring the BSB pledge.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Thank you for your commitment to better serving your customers in an honest and trustworthy manner.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76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107576"/>
            <a:ext cx="10515600" cy="1325563"/>
          </a:xfrm>
        </p:spPr>
        <p:txBody>
          <a:bodyPr>
            <a:normAutofit/>
          </a:bodyPr>
          <a:lstStyle/>
          <a:p>
            <a:r>
              <a:rPr lang="en-US" sz="4000" b="1" dirty="0" smtClean="0">
                <a:latin typeface="Arial" panose="020B0604020202020204" pitchFamily="34" charset="0"/>
                <a:cs typeface="Arial" panose="020B0604020202020204" pitchFamily="34" charset="0"/>
              </a:rPr>
              <a:t>Definitions</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a:t>M</a:t>
            </a:r>
            <a:r>
              <a:rPr lang="en-US" sz="2400" dirty="0" smtClean="0"/>
              <a:t> </a:t>
            </a:r>
            <a:fld id="{BFB98D6A-A328-44EB-8F39-A5ACA0E3EEBC}" type="slidenum">
              <a:rPr lang="en-US" sz="2400" smtClean="0"/>
              <a:t>18</a:t>
            </a:fld>
            <a:endParaRPr lang="en-US" sz="2400" dirty="0"/>
          </a:p>
        </p:txBody>
      </p:sp>
      <p:sp>
        <p:nvSpPr>
          <p:cNvPr id="3" name="Content Placeholder 2"/>
          <p:cNvSpPr>
            <a:spLocks noGrp="1"/>
          </p:cNvSpPr>
          <p:nvPr>
            <p:ph sz="quarter" idx="1"/>
          </p:nvPr>
        </p:nvSpPr>
        <p:spPr>
          <a:xfrm>
            <a:off x="282389" y="1358153"/>
            <a:ext cx="11591364" cy="5069541"/>
          </a:xfrm>
        </p:spPr>
        <p:txBody>
          <a:bodyPr>
            <a:normAutofit fontScale="70000" lnSpcReduction="20000"/>
          </a:bodyPr>
          <a:lstStyle/>
          <a:p>
            <a:pPr marL="0" indent="0">
              <a:spcBef>
                <a:spcPts val="1800"/>
              </a:spcBef>
              <a:buNone/>
            </a:pPr>
            <a:r>
              <a:rPr lang="en-US" sz="3100" b="1" dirty="0" smtClean="0">
                <a:latin typeface="Arial" panose="020B0604020202020204" pitchFamily="34" charset="0"/>
                <a:cs typeface="Arial" panose="020B0604020202020204" pitchFamily="34" charset="0"/>
              </a:rPr>
              <a:t>FDA </a:t>
            </a:r>
            <a:r>
              <a:rPr lang="en-US" sz="3100" b="1" i="1" dirty="0" smtClean="0">
                <a:latin typeface="Arial" panose="020B0604020202020204" pitchFamily="34" charset="0"/>
                <a:cs typeface="Arial" panose="020B0604020202020204" pitchFamily="34" charset="0"/>
              </a:rPr>
              <a:t>Seafood List </a:t>
            </a:r>
            <a:r>
              <a:rPr lang="en-US" sz="3100" dirty="0" smtClean="0">
                <a:latin typeface="Arial" panose="020B0604020202020204" pitchFamily="34" charset="0"/>
                <a:cs typeface="Arial" panose="020B0604020202020204" pitchFamily="34" charset="0"/>
              </a:rPr>
              <a:t>- FDA’s guide to acceptable market names for fish (by species) sold in Interstate Commerce.</a:t>
            </a:r>
            <a:endParaRPr lang="en-US" sz="3100" b="1" dirty="0" smtClean="0">
              <a:latin typeface="Arial" panose="020B0604020202020204" pitchFamily="34" charset="0"/>
              <a:cs typeface="Arial" panose="020B0604020202020204" pitchFamily="34" charset="0"/>
            </a:endParaRPr>
          </a:p>
          <a:p>
            <a:pPr marL="0" indent="0">
              <a:spcBef>
                <a:spcPts val="1800"/>
              </a:spcBef>
              <a:buNone/>
            </a:pPr>
            <a:r>
              <a:rPr lang="en-US" sz="3100" b="1" dirty="0" smtClean="0">
                <a:latin typeface="Arial" panose="020B0604020202020204" pitchFamily="34" charset="0"/>
                <a:cs typeface="Arial" panose="020B0604020202020204" pitchFamily="34" charset="0"/>
              </a:rPr>
              <a:t>Food Safety Modernization Act (FSMA) </a:t>
            </a:r>
            <a:r>
              <a:rPr lang="en-US" sz="3100" dirty="0" smtClean="0">
                <a:latin typeface="Arial" panose="020B0604020202020204" pitchFamily="34" charset="0"/>
                <a:cs typeface="Arial" panose="020B0604020202020204" pitchFamily="34" charset="0"/>
              </a:rPr>
              <a:t>- FSMA was signed into law in 2011 and gives FDA </a:t>
            </a:r>
            <a:r>
              <a:rPr lang="en-US" sz="3100" dirty="0">
                <a:latin typeface="Arial" panose="020B0604020202020204" pitchFamily="34" charset="0"/>
                <a:cs typeface="Arial" panose="020B0604020202020204" pitchFamily="34" charset="0"/>
              </a:rPr>
              <a:t>new authorities to regulate the way foods are grown, harvested and processed.</a:t>
            </a:r>
            <a:endParaRPr lang="en-US" sz="3100" dirty="0" smtClean="0">
              <a:latin typeface="Arial" panose="020B0604020202020204" pitchFamily="34" charset="0"/>
              <a:cs typeface="Arial" panose="020B0604020202020204" pitchFamily="34" charset="0"/>
            </a:endParaRPr>
          </a:p>
          <a:p>
            <a:pPr marL="0" indent="0">
              <a:spcBef>
                <a:spcPts val="1800"/>
              </a:spcBef>
              <a:buNone/>
            </a:pPr>
            <a:r>
              <a:rPr lang="en-US" sz="3100" b="1" dirty="0" smtClean="0">
                <a:latin typeface="Arial" panose="020B0604020202020204" pitchFamily="34" charset="0"/>
                <a:cs typeface="Arial" panose="020B0604020202020204" pitchFamily="34" charset="0"/>
              </a:rPr>
              <a:t>Glazing (ice covering)</a:t>
            </a:r>
            <a:r>
              <a:rPr lang="en-US" sz="3100" b="1"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 Glazing </a:t>
            </a:r>
            <a:r>
              <a:rPr lang="en-US" sz="3100" dirty="0">
                <a:latin typeface="Arial" panose="020B0604020202020204" pitchFamily="34" charset="0"/>
                <a:cs typeface="Arial" panose="020B0604020202020204" pitchFamily="34" charset="0"/>
              </a:rPr>
              <a:t>is the term used to describe the application of a protective coating of ice (ice glaze) to frozen seafood products. The ice layer excludes air from the surface of the product, reducing the rate of oxidation. </a:t>
            </a:r>
            <a:endParaRPr lang="en-US" sz="3100" dirty="0" smtClean="0">
              <a:latin typeface="Arial" panose="020B0604020202020204" pitchFamily="34" charset="0"/>
              <a:cs typeface="Arial" panose="020B0604020202020204" pitchFamily="34" charset="0"/>
            </a:endParaRPr>
          </a:p>
          <a:p>
            <a:pPr marL="0" indent="0">
              <a:spcBef>
                <a:spcPts val="1800"/>
              </a:spcBef>
              <a:buNone/>
            </a:pPr>
            <a:r>
              <a:rPr lang="en-US" sz="3100" b="1" dirty="0" smtClean="0">
                <a:latin typeface="Arial" panose="020B0604020202020204" pitchFamily="34" charset="0"/>
                <a:cs typeface="Arial" panose="020B0604020202020204" pitchFamily="34" charset="0"/>
              </a:rPr>
              <a:t>Risk assessment </a:t>
            </a:r>
            <a:r>
              <a:rPr lang="en-US" sz="3100" dirty="0" smtClean="0">
                <a:latin typeface="Arial" panose="020B0604020202020204" pitchFamily="34" charset="0"/>
                <a:cs typeface="Arial" panose="020B0604020202020204" pitchFamily="34" charset="0"/>
              </a:rPr>
              <a:t>- A </a:t>
            </a:r>
            <a:r>
              <a:rPr lang="en-US" sz="3100" dirty="0">
                <a:latin typeface="Arial" panose="020B0604020202020204" pitchFamily="34" charset="0"/>
                <a:cs typeface="Arial" panose="020B0604020202020204" pitchFamily="34" charset="0"/>
              </a:rPr>
              <a:t>process to identify potential hazards and analyze what could happen if a hazard </a:t>
            </a:r>
            <a:r>
              <a:rPr lang="en-US" sz="3100" dirty="0" smtClean="0">
                <a:latin typeface="Arial" panose="020B0604020202020204" pitchFamily="34" charset="0"/>
                <a:cs typeface="Arial" panose="020B0604020202020204" pitchFamily="34" charset="0"/>
              </a:rPr>
              <a:t>occurs.</a:t>
            </a:r>
          </a:p>
          <a:p>
            <a:pPr marL="0" indent="0">
              <a:spcBef>
                <a:spcPts val="1800"/>
              </a:spcBef>
              <a:buNone/>
            </a:pPr>
            <a:r>
              <a:rPr lang="en-US" sz="3100" b="1" dirty="0" smtClean="0">
                <a:latin typeface="Arial" panose="020B0604020202020204" pitchFamily="34" charset="0"/>
                <a:cs typeface="Arial" panose="020B0604020202020204" pitchFamily="34" charset="0"/>
              </a:rPr>
              <a:t>Traceability (traceback) </a:t>
            </a:r>
            <a:r>
              <a:rPr lang="en-US" sz="3100" dirty="0" smtClean="0">
                <a:latin typeface="Arial" panose="020B0604020202020204" pitchFamily="34" charset="0"/>
                <a:cs typeface="Arial" panose="020B0604020202020204" pitchFamily="34" charset="0"/>
              </a:rPr>
              <a:t>- Maintaining purchasing or shipping records as documentation to trace the origin and/or method of production of seafood product.</a:t>
            </a:r>
          </a:p>
          <a:p>
            <a:pPr marL="0" indent="0">
              <a:spcBef>
                <a:spcPts val="1800"/>
              </a:spcBef>
              <a:buNone/>
            </a:pPr>
            <a:r>
              <a:rPr lang="en-US" sz="3100" b="1" dirty="0" smtClean="0">
                <a:latin typeface="Arial" panose="020B0604020202020204" pitchFamily="34" charset="0"/>
                <a:cs typeface="Arial" panose="020B0604020202020204" pitchFamily="34" charset="0"/>
              </a:rPr>
              <a:t>Unprocessed</a:t>
            </a:r>
            <a:r>
              <a:rPr lang="en-US" sz="3100" dirty="0" smtClean="0">
                <a:latin typeface="Arial" panose="020B0604020202020204" pitchFamily="34" charset="0"/>
                <a:cs typeface="Arial" panose="020B0604020202020204" pitchFamily="34" charset="0"/>
              </a:rPr>
              <a:t> - A fish product </a:t>
            </a:r>
            <a:r>
              <a:rPr lang="en-US" sz="3100" dirty="0">
                <a:latin typeface="Arial" panose="020B0604020202020204" pitchFamily="34" charset="0"/>
                <a:cs typeface="Arial" panose="020B0604020202020204" pitchFamily="34" charset="0"/>
              </a:rPr>
              <a:t>is not substantially </a:t>
            </a:r>
            <a:r>
              <a:rPr lang="en-US" sz="3100" dirty="0" smtClean="0">
                <a:latin typeface="Arial" panose="020B0604020202020204" pitchFamily="34" charset="0"/>
                <a:cs typeface="Arial" panose="020B0604020202020204" pitchFamily="34" charset="0"/>
              </a:rPr>
              <a:t>altered, </a:t>
            </a:r>
            <a:r>
              <a:rPr lang="en-US" sz="3100" dirty="0">
                <a:latin typeface="Arial" panose="020B0604020202020204" pitchFamily="34" charset="0"/>
                <a:cs typeface="Arial" panose="020B0604020202020204" pitchFamily="34" charset="0"/>
              </a:rPr>
              <a:t>e.g</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cleaning, cutting, mincing, freezing, deep freezing and </a:t>
            </a:r>
            <a:r>
              <a:rPr lang="en-US" sz="3100" dirty="0" smtClean="0">
                <a:latin typeface="Arial" panose="020B0604020202020204" pitchFamily="34" charset="0"/>
                <a:cs typeface="Arial" panose="020B0604020202020204" pitchFamily="34" charset="0"/>
              </a:rPr>
              <a:t>thawing.</a:t>
            </a:r>
          </a:p>
        </p:txBody>
      </p:sp>
    </p:spTree>
    <p:extLst>
      <p:ext uri="{BB962C8B-B14F-4D97-AF65-F5344CB8AC3E}">
        <p14:creationId xmlns:p14="http://schemas.microsoft.com/office/powerpoint/2010/main" val="220076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0"/>
            <a:ext cx="11214847" cy="2326340"/>
          </a:xfrm>
        </p:spPr>
        <p:txBody>
          <a:bodyPr>
            <a:normAutofit/>
          </a:bodyPr>
          <a:lstStyle/>
          <a:p>
            <a:r>
              <a:rPr lang="en-US" sz="3600" b="1" dirty="0" smtClean="0">
                <a:latin typeface="Arial" panose="020B0604020202020204" pitchFamily="34" charset="0"/>
                <a:cs typeface="Arial" panose="020B0604020202020204" pitchFamily="34" charset="0"/>
              </a:rPr>
              <a:t>Our company takes pride in its membership in the National Fisheries Institute (NFI) and the Better Seafood Board (BSB).</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2</a:t>
            </a:fld>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35486" y="3400226"/>
            <a:ext cx="5092700" cy="23114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486" y="2745908"/>
            <a:ext cx="3267075" cy="3267075"/>
          </a:xfrm>
          <a:prstGeom prst="rect">
            <a:avLst/>
          </a:prstGeom>
        </p:spPr>
      </p:pic>
    </p:spTree>
    <p:extLst>
      <p:ext uri="{BB962C8B-B14F-4D97-AF65-F5344CB8AC3E}">
        <p14:creationId xmlns:p14="http://schemas.microsoft.com/office/powerpoint/2010/main" val="152607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810" y="2892685"/>
            <a:ext cx="6378387" cy="674688"/>
          </a:xfrm>
        </p:spPr>
        <p:txBody>
          <a:bodyPr>
            <a:noAutofit/>
          </a:bodyPr>
          <a:lstStyle/>
          <a:p>
            <a:pPr algn="ctr"/>
            <a:r>
              <a:rPr lang="en-US" sz="4400" b="1" dirty="0" smtClean="0">
                <a:latin typeface="Arial" panose="020B0604020202020204" pitchFamily="34" charset="0"/>
                <a:cs typeface="Arial" panose="020B0604020202020204" pitchFamily="34" charset="0"/>
              </a:rPr>
              <a:t>As an NFI member, we have pledged to conduct business in an honest and trustworthy manner.</a:t>
            </a:r>
            <a:endParaRPr lang="en-US" sz="4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smtClean="0"/>
              <a:t>M </a:t>
            </a:r>
            <a:fld id="{BFB98D6A-A328-44EB-8F39-A5ACA0E3EEBC}" type="slidenum">
              <a:rPr lang="en-US" sz="2400" smtClean="0"/>
              <a:t>3</a:t>
            </a:fld>
            <a:endParaRPr lang="en-US" sz="2400" dirty="0"/>
          </a:p>
        </p:txBody>
      </p:sp>
      <p:pic>
        <p:nvPicPr>
          <p:cNvPr id="13" name="Picture 2" descr="C:\Users\gboothby\Downloads\shutterstock_55942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41" y="1640542"/>
            <a:ext cx="5365378" cy="358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94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405467"/>
            <a:ext cx="10856259" cy="1325563"/>
          </a:xfrm>
        </p:spPr>
        <p:txBody>
          <a:bodyPr>
            <a:normAutofit/>
          </a:bodyPr>
          <a:lstStyle/>
          <a:p>
            <a:r>
              <a:rPr lang="en-US" sz="3600" b="1" dirty="0" smtClean="0">
                <a:latin typeface="Arial" panose="020B0604020202020204" pitchFamily="34" charset="0"/>
                <a:cs typeface="Arial" panose="020B0604020202020204" pitchFamily="34" charset="0"/>
              </a:rPr>
              <a:t>Honesty and trustworthiness are important to our business because:</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25749" y="6388302"/>
            <a:ext cx="2743200" cy="365125"/>
          </a:xfrm>
        </p:spPr>
        <p:txBody>
          <a:bodyPr/>
          <a:lstStyle/>
          <a:p>
            <a:r>
              <a:rPr lang="en-US" sz="2400" dirty="0" smtClean="0"/>
              <a:t>M </a:t>
            </a:r>
            <a:fld id="{BFB98D6A-A328-44EB-8F39-A5ACA0E3EEBC}" type="slidenum">
              <a:rPr lang="en-US" sz="2400" smtClean="0"/>
              <a:t>4</a:t>
            </a:fld>
            <a:endParaRPr lang="en-US" sz="2400" dirty="0"/>
          </a:p>
        </p:txBody>
      </p:sp>
      <p:sp>
        <p:nvSpPr>
          <p:cNvPr id="3" name="Content Placeholder 2"/>
          <p:cNvSpPr>
            <a:spLocks noGrp="1"/>
          </p:cNvSpPr>
          <p:nvPr>
            <p:ph sz="quarter" idx="1"/>
          </p:nvPr>
        </p:nvSpPr>
        <p:spPr>
          <a:xfrm>
            <a:off x="349624" y="1882589"/>
            <a:ext cx="10694894" cy="4558552"/>
          </a:xfrm>
        </p:spPr>
        <p:txBody>
          <a:bodyPr>
            <a:normAutofit/>
          </a:bodyPr>
          <a:lstStyle/>
          <a:p>
            <a:r>
              <a:rPr lang="en-US" dirty="0" smtClean="0">
                <a:latin typeface="Arial" panose="020B0604020202020204" pitchFamily="34" charset="0"/>
                <a:cs typeface="Arial" panose="020B0604020202020204" pitchFamily="34" charset="0"/>
              </a:rPr>
              <a:t>It builds credibility with our customers, NGO’s, regulatory bodies, and the media.</a:t>
            </a:r>
          </a:p>
          <a:p>
            <a:r>
              <a:rPr lang="en-US" dirty="0" smtClean="0">
                <a:latin typeface="Arial" panose="020B0604020202020204" pitchFamily="34" charset="0"/>
                <a:cs typeface="Arial" panose="020B0604020202020204" pitchFamily="34" charset="0"/>
              </a:rPr>
              <a:t>It holds down overall costs of doing business.</a:t>
            </a:r>
          </a:p>
          <a:p>
            <a:r>
              <a:rPr lang="en-US" dirty="0" smtClean="0">
                <a:latin typeface="Arial" panose="020B0604020202020204" pitchFamily="34" charset="0"/>
                <a:cs typeface="Arial" panose="020B0604020202020204" pitchFamily="34" charset="0"/>
              </a:rPr>
              <a:t>It maintains ongoing purchasing relationships.</a:t>
            </a:r>
          </a:p>
          <a:p>
            <a:r>
              <a:rPr lang="en-US" dirty="0" smtClean="0">
                <a:latin typeface="Arial" panose="020B0604020202020204" pitchFamily="34" charset="0"/>
                <a:cs typeface="Arial" panose="020B0604020202020204" pitchFamily="34" charset="0"/>
              </a:rPr>
              <a:t>It provides a positive work environment.</a:t>
            </a:r>
          </a:p>
          <a:p>
            <a:r>
              <a:rPr lang="en-US" dirty="0" smtClean="0">
                <a:latin typeface="Arial" panose="020B0604020202020204" pitchFamily="34" charset="0"/>
                <a:cs typeface="Arial" panose="020B0604020202020204" pitchFamily="34" charset="0"/>
              </a:rPr>
              <a:t>It provides a positive image of our company.</a:t>
            </a:r>
          </a:p>
          <a:p>
            <a:r>
              <a:rPr lang="en-US" dirty="0" smtClean="0">
                <a:latin typeface="Arial" panose="020B0604020202020204" pitchFamily="34" charset="0"/>
                <a:cs typeface="Arial" panose="020B0604020202020204" pitchFamily="34" charset="0"/>
              </a:rPr>
              <a:t>It protects our brand.</a:t>
            </a:r>
            <a:endParaRPr lang="en-US"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92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324784"/>
            <a:ext cx="10762129" cy="1325563"/>
          </a:xfrm>
        </p:spPr>
        <p:txBody>
          <a:bodyPr>
            <a:normAutofit/>
          </a:bodyPr>
          <a:lstStyle/>
          <a:p>
            <a:r>
              <a:rPr lang="en-US" sz="3600" b="1" dirty="0" smtClean="0">
                <a:latin typeface="Arial" panose="020B0604020202020204" pitchFamily="34" charset="0"/>
                <a:cs typeface="Arial" panose="020B0604020202020204" pitchFamily="34" charset="0"/>
              </a:rPr>
              <a:t>Not following principles of best practices can lead to:</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5</a:t>
            </a:fld>
            <a:endParaRPr lang="en-US" sz="2400" dirty="0"/>
          </a:p>
        </p:txBody>
      </p:sp>
      <p:sp>
        <p:nvSpPr>
          <p:cNvPr id="3" name="Content Placeholder 2"/>
          <p:cNvSpPr>
            <a:spLocks noGrp="1"/>
          </p:cNvSpPr>
          <p:nvPr>
            <p:ph sz="quarter" idx="1"/>
          </p:nvPr>
        </p:nvSpPr>
        <p:spPr>
          <a:xfrm>
            <a:off x="282389" y="1694329"/>
            <a:ext cx="11282082" cy="4814047"/>
          </a:xfrm>
        </p:spPr>
        <p:txBody>
          <a:bodyPr>
            <a:normAutofit/>
          </a:bodyPr>
          <a:lstStyle/>
          <a:p>
            <a:r>
              <a:rPr lang="en-US" dirty="0" smtClean="0">
                <a:latin typeface="Arial" panose="020B0604020202020204" pitchFamily="34" charset="0"/>
                <a:cs typeface="Arial" panose="020B0604020202020204" pitchFamily="34" charset="0"/>
              </a:rPr>
              <a:t>Loss of brand confidence.</a:t>
            </a:r>
          </a:p>
          <a:p>
            <a:r>
              <a:rPr lang="en-US" dirty="0" smtClean="0">
                <a:latin typeface="Arial" panose="020B0604020202020204" pitchFamily="34" charset="0"/>
                <a:cs typeface="Arial" panose="020B0604020202020204" pitchFamily="34" charset="0"/>
              </a:rPr>
              <a:t>Loss of sales.</a:t>
            </a:r>
          </a:p>
          <a:p>
            <a:r>
              <a:rPr lang="en-US" dirty="0" smtClean="0">
                <a:latin typeface="Arial" panose="020B0604020202020204" pitchFamily="34" charset="0"/>
                <a:cs typeface="Arial" panose="020B0604020202020204" pitchFamily="34" charset="0"/>
              </a:rPr>
              <a:t>Decreased credibility with customers.</a:t>
            </a:r>
          </a:p>
          <a:p>
            <a:r>
              <a:rPr lang="en-US" dirty="0" smtClean="0">
                <a:latin typeface="Arial" panose="020B0604020202020204" pitchFamily="34" charset="0"/>
                <a:cs typeface="Arial" panose="020B0604020202020204" pitchFamily="34" charset="0"/>
              </a:rPr>
              <a:t>Detrimental media recognition.</a:t>
            </a:r>
          </a:p>
          <a:p>
            <a:pPr marL="0" indent="0" fontAlgn="base">
              <a:buNone/>
            </a:pPr>
            <a:endParaRPr lang="en-US" dirty="0"/>
          </a:p>
          <a:p>
            <a:pPr marL="0" indent="0" fontAlgn="base">
              <a:buNone/>
            </a:pPr>
            <a:endParaRPr lang="en-US" b="1" dirty="0" smtClean="0"/>
          </a:p>
          <a:p>
            <a:pPr marL="0" indent="0" algn="ctr" fontAlgn="base">
              <a:buNone/>
            </a:pPr>
            <a:r>
              <a:rPr lang="en-US" sz="3200" b="1" dirty="0" smtClean="0">
                <a:latin typeface="Arial" panose="020B0604020202020204" pitchFamily="34" charset="0"/>
                <a:cs typeface="Arial" panose="020B0604020202020204" pitchFamily="34" charset="0"/>
              </a:rPr>
              <a:t>Think </a:t>
            </a:r>
            <a:r>
              <a:rPr lang="en-US" sz="3200" b="1" dirty="0">
                <a:latin typeface="Arial" panose="020B0604020202020204" pitchFamily="34" charset="0"/>
                <a:cs typeface="Arial" panose="020B0604020202020204" pitchFamily="34" charset="0"/>
              </a:rPr>
              <a:t>You Bought Red Snapper? Don’t Be So </a:t>
            </a:r>
            <a:r>
              <a:rPr lang="en-US" sz="3200" b="1" dirty="0" smtClean="0">
                <a:latin typeface="Arial" panose="020B0604020202020204" pitchFamily="34" charset="0"/>
                <a:cs typeface="Arial" panose="020B0604020202020204" pitchFamily="34" charset="0"/>
              </a:rPr>
              <a:t>Sure</a:t>
            </a:r>
          </a:p>
          <a:p>
            <a:pPr marL="0" indent="0" algn="ctr" fontAlgn="base">
              <a:buNone/>
            </a:pPr>
            <a:r>
              <a:rPr lang="en-US" dirty="0" smtClean="0">
                <a:latin typeface="Arial" panose="020B0604020202020204" pitchFamily="34" charset="0"/>
                <a:cs typeface="Arial" panose="020B0604020202020204" pitchFamily="34" charset="0"/>
              </a:rPr>
              <a:t>Beware </a:t>
            </a:r>
            <a:r>
              <a:rPr lang="en-US" dirty="0">
                <a:latin typeface="Arial" panose="020B0604020202020204" pitchFamily="34" charset="0"/>
                <a:cs typeface="Arial" panose="020B0604020202020204" pitchFamily="34" charset="0"/>
              </a:rPr>
              <a:t>of fish fraud: The supply chain for seafood is opaque, and most white-fleshed fish looks similar when filleted</a:t>
            </a:r>
          </a:p>
          <a:p>
            <a:pPr marL="0" indent="0" algn="ctr">
              <a:buNone/>
            </a:pPr>
            <a:endParaRPr lang="en-US" dirty="0" smtClean="0"/>
          </a:p>
        </p:txBody>
      </p:sp>
      <p:pic>
        <p:nvPicPr>
          <p:cNvPr id="9" name="Picture 8"/>
          <p:cNvPicPr>
            <a:picLocks noChangeAspect="1"/>
          </p:cNvPicPr>
          <p:nvPr/>
        </p:nvPicPr>
        <p:blipFill>
          <a:blip r:embed="rId2"/>
          <a:stretch>
            <a:fillRect/>
          </a:stretch>
        </p:blipFill>
        <p:spPr>
          <a:xfrm>
            <a:off x="3924828" y="3697996"/>
            <a:ext cx="3734873" cy="785610"/>
          </a:xfrm>
          <a:prstGeom prst="rect">
            <a:avLst/>
          </a:prstGeom>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758" y="3681255"/>
            <a:ext cx="3326523" cy="7560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20" y="3712787"/>
            <a:ext cx="3081173" cy="7560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750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351678"/>
            <a:ext cx="10515600" cy="1325563"/>
          </a:xfrm>
        </p:spPr>
        <p:txBody>
          <a:bodyPr>
            <a:normAutofit/>
          </a:bodyPr>
          <a:lstStyle/>
          <a:p>
            <a:r>
              <a:rPr lang="en-US" sz="4000" b="1" dirty="0" smtClean="0">
                <a:latin typeface="Arial" panose="020B0604020202020204" pitchFamily="34" charset="0"/>
                <a:cs typeface="Arial" panose="020B0604020202020204" pitchFamily="34" charset="0"/>
              </a:rPr>
              <a:t>Four things that NFI members pledge to uphold:</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6</a:t>
            </a:fld>
            <a:endParaRPr lang="en-US" sz="2400" dirty="0"/>
          </a:p>
        </p:txBody>
      </p:sp>
      <p:sp>
        <p:nvSpPr>
          <p:cNvPr id="3" name="Content Placeholder 2"/>
          <p:cNvSpPr>
            <a:spLocks noGrp="1"/>
          </p:cNvSpPr>
          <p:nvPr>
            <p:ph sz="quarter" idx="1"/>
          </p:nvPr>
        </p:nvSpPr>
        <p:spPr>
          <a:xfrm>
            <a:off x="268941" y="1825625"/>
            <a:ext cx="11510683" cy="4351338"/>
          </a:xfrm>
        </p:spPr>
        <p:txBody>
          <a:bodyPr>
            <a:normAutofit/>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weights and counts.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identity and that species are not substituted in any manner.</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country of origin.</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adhere to all other labeling laws.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9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191" y="418822"/>
            <a:ext cx="11765243" cy="1059220"/>
          </a:xfrm>
        </p:spPr>
        <p:txBody>
          <a:bodyPr>
            <a:normAutofit/>
          </a:bodyPr>
          <a:lstStyle/>
          <a:p>
            <a:pPr algn="ctr"/>
            <a:r>
              <a:rPr lang="en-US" sz="4400" b="1" dirty="0" smtClean="0">
                <a:solidFill>
                  <a:schemeClr val="tx1"/>
                </a:solidFill>
                <a:latin typeface="Arial" panose="020B0604020202020204" pitchFamily="34" charset="0"/>
                <a:cs typeface="Arial" panose="020B0604020202020204" pitchFamily="34" charset="0"/>
              </a:rPr>
              <a:t>Let’s explore each of these</a:t>
            </a:r>
            <a:endParaRPr lang="en-US" sz="44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7</a:t>
            </a:fld>
            <a:endParaRPr lang="en-US" sz="2400" dirty="0"/>
          </a:p>
        </p:txBody>
      </p:sp>
      <p:pic>
        <p:nvPicPr>
          <p:cNvPr id="3074" name="Picture 2" descr="C:\Users\gboothby\Downloads\shutterstock_395604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177" y="1734670"/>
            <a:ext cx="6809332" cy="476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6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3072" y="270996"/>
            <a:ext cx="11335870" cy="1450228"/>
          </a:xfrm>
        </p:spPr>
        <p:txBody>
          <a:bodyPr>
            <a:normAutofit/>
          </a:bodyPr>
          <a:lstStyle/>
          <a:p>
            <a:r>
              <a:rPr lang="en-US" sz="3600" b="1" dirty="0" smtClean="0">
                <a:latin typeface="Arial" panose="020B0604020202020204" pitchFamily="34" charset="0"/>
                <a:cs typeface="Arial" panose="020B0604020202020204" pitchFamily="34" charset="0"/>
              </a:rPr>
              <a:t>1. Products are correctly labeled for weights and counts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8</a:t>
            </a:fld>
            <a:endParaRPr lang="en-US" sz="2400" dirty="0"/>
          </a:p>
        </p:txBody>
      </p:sp>
      <p:sp>
        <p:nvSpPr>
          <p:cNvPr id="3" name="Content Placeholder 2"/>
          <p:cNvSpPr>
            <a:spLocks noGrp="1"/>
          </p:cNvSpPr>
          <p:nvPr>
            <p:ph sz="quarter" idx="1"/>
          </p:nvPr>
        </p:nvSpPr>
        <p:spPr>
          <a:xfrm>
            <a:off x="268941" y="1825625"/>
            <a:ext cx="11604812" cy="4351338"/>
          </a:xfrm>
        </p:spPr>
        <p:txBody>
          <a:bodyPr>
            <a:normAutofit/>
          </a:bodyPr>
          <a:lstStyle/>
          <a:p>
            <a:r>
              <a:rPr lang="en-US" dirty="0" smtClean="0">
                <a:latin typeface="Arial" panose="020B0604020202020204" pitchFamily="34" charset="0"/>
                <a:cs typeface="Arial" panose="020B0604020202020204" pitchFamily="34" charset="0"/>
              </a:rPr>
              <a:t>According to federal regulations, seafood is sold by weight, with the exception of shellfish which can be sold by weight and/or count.</a:t>
            </a:r>
          </a:p>
          <a:p>
            <a:r>
              <a:rPr lang="en-US" dirty="0" smtClean="0">
                <a:latin typeface="Arial" panose="020B0604020202020204" pitchFamily="34" charset="0"/>
                <a:cs typeface="Arial" panose="020B0604020202020204" pitchFamily="34" charset="0"/>
              </a:rPr>
              <a:t>The weight declared on the label must be at least the actual weight or count.</a:t>
            </a:r>
          </a:p>
          <a:p>
            <a:r>
              <a:rPr lang="en-US" dirty="0" smtClean="0">
                <a:latin typeface="Arial" panose="020B0604020202020204" pitchFamily="34" charset="0"/>
                <a:cs typeface="Arial" panose="020B0604020202020204" pitchFamily="34" charset="0"/>
              </a:rPr>
              <a:t>Glazing (ice covering) is not considered part of the stated net weight.</a:t>
            </a:r>
          </a:p>
          <a:p>
            <a:r>
              <a:rPr lang="en-US" dirty="0" smtClean="0">
                <a:latin typeface="Arial" panose="020B0604020202020204" pitchFamily="34" charset="0"/>
                <a:cs typeface="Arial" panose="020B0604020202020204" pitchFamily="34" charset="0"/>
              </a:rPr>
              <a:t>Mislabeling </a:t>
            </a:r>
            <a:r>
              <a:rPr lang="en-US" dirty="0">
                <a:latin typeface="Arial" panose="020B0604020202020204" pitchFamily="34" charset="0"/>
                <a:cs typeface="Arial" panose="020B0604020202020204" pitchFamily="34" charset="0"/>
              </a:rPr>
              <a:t>for weight is considered </a:t>
            </a:r>
            <a:r>
              <a:rPr lang="en-US" dirty="0" smtClean="0">
                <a:latin typeface="Arial" panose="020B0604020202020204" pitchFamily="34" charset="0"/>
                <a:cs typeface="Arial" panose="020B0604020202020204" pitchFamily="34" charset="0"/>
              </a:rPr>
              <a:t>fraud. Rounding up weights or </a:t>
            </a:r>
            <a:r>
              <a:rPr lang="en-US" dirty="0">
                <a:latin typeface="Arial" panose="020B0604020202020204" pitchFamily="34" charset="0"/>
                <a:cs typeface="Arial" panose="020B0604020202020204" pitchFamily="34" charset="0"/>
              </a:rPr>
              <a:t>adding extra materials to increase the weight are examples of </a:t>
            </a:r>
            <a:r>
              <a:rPr lang="en-US" dirty="0" smtClean="0">
                <a:latin typeface="Arial" panose="020B0604020202020204" pitchFamily="34" charset="0"/>
                <a:cs typeface="Arial" panose="020B0604020202020204" pitchFamily="34" charset="0"/>
              </a:rPr>
              <a:t>mislabeling fraud.</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0890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459255"/>
            <a:ext cx="11497235" cy="1325563"/>
          </a:xfrm>
        </p:spPr>
        <p:txBody>
          <a:bodyPr>
            <a:normAutofit/>
          </a:bodyPr>
          <a:lstStyle/>
          <a:p>
            <a:r>
              <a:rPr lang="en-US" sz="3600" b="1" dirty="0" smtClean="0">
                <a:latin typeface="Arial" panose="020B0604020202020204" pitchFamily="34" charset="0"/>
                <a:cs typeface="Arial" panose="020B0604020202020204" pitchFamily="34" charset="0"/>
              </a:rPr>
              <a:t>1. Products </a:t>
            </a:r>
            <a:r>
              <a:rPr lang="en-US" sz="3600" b="1" dirty="0">
                <a:latin typeface="Arial" panose="020B0604020202020204" pitchFamily="34" charset="0"/>
                <a:cs typeface="Arial" panose="020B0604020202020204" pitchFamily="34" charset="0"/>
              </a:rPr>
              <a:t>are correctly labeled for weights and counts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M </a:t>
            </a:r>
            <a:fld id="{BFB98D6A-A328-44EB-8F39-A5ACA0E3EEBC}" type="slidenum">
              <a:rPr lang="en-US" sz="2400" smtClean="0"/>
              <a:t>9</a:t>
            </a:fld>
            <a:endParaRPr lang="en-US" sz="2400" dirty="0"/>
          </a:p>
        </p:txBody>
      </p:sp>
      <p:sp>
        <p:nvSpPr>
          <p:cNvPr id="3" name="Content Placeholder 2"/>
          <p:cNvSpPr>
            <a:spLocks noGrp="1"/>
          </p:cNvSpPr>
          <p:nvPr>
            <p:ph sz="quarter" idx="1"/>
          </p:nvPr>
        </p:nvSpPr>
        <p:spPr>
          <a:xfrm>
            <a:off x="147918" y="2013323"/>
            <a:ext cx="11537576" cy="4284663"/>
          </a:xfrm>
        </p:spPr>
        <p:txBody>
          <a:bodyPr>
            <a:normAutofit/>
          </a:bodyPr>
          <a:lstStyle/>
          <a:p>
            <a:r>
              <a:rPr lang="en-US" dirty="0" smtClean="0">
                <a:latin typeface="Arial" panose="020B0604020202020204" pitchFamily="34" charset="0"/>
                <a:cs typeface="Arial" panose="020B0604020202020204" pitchFamily="34" charset="0"/>
              </a:rPr>
              <a:t>There are internal quality assurance policies and procedures to measure and monitor the labeling for weights and counts.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Establish a risk-based budget for verification of seafood weights and counts.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will not </a:t>
            </a:r>
            <a:r>
              <a:rPr lang="en-US" dirty="0">
                <a:latin typeface="Arial" panose="020B0604020202020204" pitchFamily="34" charset="0"/>
                <a:cs typeface="Arial" panose="020B0604020202020204" pitchFamily="34" charset="0"/>
              </a:rPr>
              <a:t>buy or sell </a:t>
            </a:r>
            <a:r>
              <a:rPr lang="en-US" dirty="0" smtClean="0">
                <a:latin typeface="Arial" panose="020B0604020202020204" pitchFamily="34" charset="0"/>
                <a:cs typeface="Arial" panose="020B0604020202020204" pitchFamily="34" charset="0"/>
              </a:rPr>
              <a:t>products that are less than 100% net weight.</a:t>
            </a:r>
          </a:p>
        </p:txBody>
      </p:sp>
    </p:spTree>
    <p:extLst>
      <p:ext uri="{BB962C8B-B14F-4D97-AF65-F5344CB8AC3E}">
        <p14:creationId xmlns:p14="http://schemas.microsoft.com/office/powerpoint/2010/main" val="3824556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5359</TotalTime>
  <Words>1310</Words>
  <Application>Microsoft Office PowerPoint</Application>
  <PresentationFormat>Widescreen</PresentationFormat>
  <Paragraphs>105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Bookman Old Style</vt:lpstr>
      <vt:lpstr>Calibri</vt:lpstr>
      <vt:lpstr>Gill Sans MT</vt:lpstr>
      <vt:lpstr>Wingdings</vt:lpstr>
      <vt:lpstr>Wingdings 3</vt:lpstr>
      <vt:lpstr>Origin</vt:lpstr>
      <vt:lpstr>Better Seafood Board (BSB) Economic Integrity Training (for Management)</vt:lpstr>
      <vt:lpstr>Our company takes pride in its membership in the National Fisheries Institute (NFI) and the Better Seafood Board (BSB).</vt:lpstr>
      <vt:lpstr>As an NFI member, we have pledged to conduct business in an honest and trustworthy manner.</vt:lpstr>
      <vt:lpstr>Honesty and trustworthiness are important to our business because:</vt:lpstr>
      <vt:lpstr>Not following principles of best practices can lead to:</vt:lpstr>
      <vt:lpstr>Four things that NFI members pledge to uphold:</vt:lpstr>
      <vt:lpstr>Let’s explore each of these</vt:lpstr>
      <vt:lpstr>1. Products are correctly labeled for weights and counts – what does that mean?</vt:lpstr>
      <vt:lpstr>1. Products are correctly labeled for weights and counts – what does that mean for your team?</vt:lpstr>
      <vt:lpstr>2. Products are correctly labeled for identity and that species are not substituted in any manner – what does that mean?</vt:lpstr>
      <vt:lpstr>2. Products are correctly labeled for identity and that species are not substituted in any manner</vt:lpstr>
      <vt:lpstr>2. Products are correctly labeled for identity and that species are not substituted in any manner – what does that mean for your team?</vt:lpstr>
      <vt:lpstr>3. Products are correctly labeled for the country of origin – what does that mean ?</vt:lpstr>
      <vt:lpstr>3. Products are correctly labeled for the country of origin – what does that mean for your team?</vt:lpstr>
      <vt:lpstr>4. Products adhere to all other labeling laws – what does that mean?</vt:lpstr>
      <vt:lpstr>4. Products adhere to all other labeling laws – what does that mean for your team?</vt:lpstr>
      <vt:lpstr>In summary</vt:lpstr>
      <vt:lpstr>Definitions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Seafood Board (BSB) Training</dc:title>
  <dc:creator>Mark Bowen</dc:creator>
  <cp:lastModifiedBy>Mark Bowen</cp:lastModifiedBy>
  <cp:revision>138</cp:revision>
  <dcterms:created xsi:type="dcterms:W3CDTF">2016-02-10T17:41:54Z</dcterms:created>
  <dcterms:modified xsi:type="dcterms:W3CDTF">2018-05-01T15:59:42Z</dcterms:modified>
</cp:coreProperties>
</file>