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01" r:id="rId2"/>
    <p:sldId id="302"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6" d="100"/>
          <a:sy n="116" d="100"/>
        </p:scale>
        <p:origin x="10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F0F854-1CC5-44C0-8124-449C3740ACF7}" type="datetimeFigureOut">
              <a:rPr lang="en-US" smtClean="0"/>
              <a:t>5/1/2018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F9315B-D894-40CF-BA4A-B6851F56F362}" type="slidenum">
              <a:rPr lang="en-US" smtClean="0"/>
              <a:t>‹#›</a:t>
            </a:fld>
            <a:endParaRPr lang="en-US" dirty="0"/>
          </a:p>
        </p:txBody>
      </p:sp>
    </p:spTree>
    <p:extLst>
      <p:ext uri="{BB962C8B-B14F-4D97-AF65-F5344CB8AC3E}">
        <p14:creationId xmlns:p14="http://schemas.microsoft.com/office/powerpoint/2010/main" val="2387543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D35CF2-D716-4109-9177-B14099165887}" type="slidenum">
              <a:rPr lang="en-US" smtClean="0"/>
              <a:t>1</a:t>
            </a:fld>
            <a:endParaRPr lang="en-US" dirty="0"/>
          </a:p>
        </p:txBody>
      </p:sp>
    </p:spTree>
    <p:extLst>
      <p:ext uri="{BB962C8B-B14F-4D97-AF65-F5344CB8AC3E}">
        <p14:creationId xmlns:p14="http://schemas.microsoft.com/office/powerpoint/2010/main" val="2284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F9315B-D894-40CF-BA4A-B6851F56F362}" type="slidenum">
              <a:rPr lang="en-US" smtClean="0"/>
              <a:t>17</a:t>
            </a:fld>
            <a:endParaRPr lang="en-US" dirty="0"/>
          </a:p>
        </p:txBody>
      </p:sp>
    </p:spTree>
    <p:extLst>
      <p:ext uri="{BB962C8B-B14F-4D97-AF65-F5344CB8AC3E}">
        <p14:creationId xmlns:p14="http://schemas.microsoft.com/office/powerpoint/2010/main" val="966491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F9315B-D894-40CF-BA4A-B6851F56F362}" type="slidenum">
              <a:rPr lang="en-US" smtClean="0"/>
              <a:t>18</a:t>
            </a:fld>
            <a:endParaRPr lang="en-US" dirty="0"/>
          </a:p>
        </p:txBody>
      </p:sp>
    </p:spTree>
    <p:extLst>
      <p:ext uri="{BB962C8B-B14F-4D97-AF65-F5344CB8AC3E}">
        <p14:creationId xmlns:p14="http://schemas.microsoft.com/office/powerpoint/2010/main" val="1229517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fld id="{9CB51233-E344-4235-9273-DA9E08FC9A48}" type="datetime1">
              <a:rPr lang="en-US" smtClean="0"/>
              <a:t>5/1/2018</a:t>
            </a:fld>
            <a:endParaRPr lang="en-US" dirty="0"/>
          </a:p>
        </p:txBody>
      </p:sp>
      <p:sp>
        <p:nvSpPr>
          <p:cNvPr id="17" name="Footer Placeholder 16"/>
          <p:cNvSpPr>
            <a:spLocks noGrp="1"/>
          </p:cNvSpPr>
          <p:nvPr>
            <p:ph type="ftr" sz="quarter" idx="11"/>
          </p:nvPr>
        </p:nvSpPr>
        <p:spPr>
          <a:xfrm>
            <a:off x="3864864" y="6355080"/>
            <a:ext cx="4632960" cy="365760"/>
          </a:xfrm>
        </p:spPr>
        <p:txBody>
          <a:bodyPr/>
          <a:lstStyle/>
          <a:p>
            <a:endParaRPr lang="en-US" dirty="0"/>
          </a:p>
        </p:txBody>
      </p:sp>
      <p:sp>
        <p:nvSpPr>
          <p:cNvPr id="29" name="Slide Number Placeholder 28"/>
          <p:cNvSpPr>
            <a:spLocks noGrp="1"/>
          </p:cNvSpPr>
          <p:nvPr>
            <p:ph type="sldNum" sz="quarter" idx="12"/>
          </p:nvPr>
        </p:nvSpPr>
        <p:spPr>
          <a:xfrm>
            <a:off x="1621536" y="6355080"/>
            <a:ext cx="1625600" cy="365760"/>
          </a:xfrm>
        </p:spPr>
        <p:txBody>
          <a:bodyPr/>
          <a:lstStyle/>
          <a:p>
            <a:fld id="{BFB98D6A-A328-44EB-8F39-A5ACA0E3EEBC}" type="slidenum">
              <a:rPr lang="en-US" smtClean="0"/>
              <a:t>‹#›</a:t>
            </a:fld>
            <a:endParaRPr lang="en-US" dirty="0"/>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5EEAAD-8219-4FC2-B57B-51090083E10C}" type="datetime1">
              <a:rPr lang="en-US" smtClean="0"/>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B98D6A-A328-44EB-8F39-A5ACA0E3EEB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E67E82-3C4E-49C5-B4C5-81FA9F1E48A8}" type="datetime1">
              <a:rPr lang="en-US" smtClean="0"/>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B98D6A-A328-44EB-8F39-A5ACA0E3EEBC}" type="slidenum">
              <a:rPr lang="en-US" smtClean="0"/>
              <a:t>‹#›</a:t>
            </a:fld>
            <a:endParaRPr lang="en-US" dirty="0"/>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FA41748-EA75-4619-99B9-8531B86A0544}" type="datetime1">
              <a:rPr lang="en-US" smtClean="0"/>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B98D6A-A328-44EB-8F39-A5ACA0E3EEBC}" type="slidenum">
              <a:rPr lang="en-US" smtClean="0"/>
              <a:t>‹#›</a:t>
            </a:fld>
            <a:endParaRPr lang="en-US" dirty="0"/>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fld id="{2E9372B1-79B9-4DE3-BA1B-1D5CB3F6C298}" type="datetime1">
              <a:rPr lang="en-US" smtClean="0"/>
              <a:t>5/1/2018</a:t>
            </a:fld>
            <a:endParaRPr lang="en-US" dirty="0"/>
          </a:p>
        </p:txBody>
      </p:sp>
      <p:sp>
        <p:nvSpPr>
          <p:cNvPr id="5" name="Footer Placeholder 4"/>
          <p:cNvSpPr>
            <a:spLocks noGrp="1"/>
          </p:cNvSpPr>
          <p:nvPr>
            <p:ph type="ftr" sz="quarter" idx="11"/>
          </p:nvPr>
        </p:nvSpPr>
        <p:spPr>
          <a:xfrm>
            <a:off x="3864864" y="6355080"/>
            <a:ext cx="4632960" cy="365760"/>
          </a:xfrm>
        </p:spPr>
        <p:txBody>
          <a:bodyPr/>
          <a:lstStyle/>
          <a:p>
            <a:endParaRPr lang="en-US" dirty="0"/>
          </a:p>
        </p:txBody>
      </p:sp>
      <p:sp>
        <p:nvSpPr>
          <p:cNvPr id="6" name="Slide Number Placeholder 5"/>
          <p:cNvSpPr>
            <a:spLocks noGrp="1"/>
          </p:cNvSpPr>
          <p:nvPr>
            <p:ph type="sldNum" sz="quarter" idx="12"/>
          </p:nvPr>
        </p:nvSpPr>
        <p:spPr>
          <a:xfrm>
            <a:off x="1426464" y="6355080"/>
            <a:ext cx="2027936" cy="365760"/>
          </a:xfrm>
        </p:spPr>
        <p:txBody>
          <a:bodyPr/>
          <a:lstStyle/>
          <a:p>
            <a:fld id="{BFB98D6A-A328-44EB-8F39-A5ACA0E3EEBC}" type="slidenum">
              <a:rPr lang="en-US" smtClean="0"/>
              <a:t>‹#›</a:t>
            </a:fld>
            <a:endParaRPr lang="en-US" dirty="0"/>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9F7F927-EC29-457E-88B2-73FE98BAFDCD}" type="datetime1">
              <a:rPr lang="en-US" smtClean="0"/>
              <a:t>5/1/2018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B98D6A-A328-44EB-8F39-A5ACA0E3EEBC}" type="slidenum">
              <a:rPr lang="en-US" smtClean="0"/>
              <a:t>‹#›</a:t>
            </a:fld>
            <a:endParaRPr lang="en-US" dirty="0"/>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6AB9477-492E-493A-B9F1-93D20E637A02}" type="datetime1">
              <a:rPr lang="en-US" smtClean="0"/>
              <a:t>5/1/2018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B98D6A-A328-44EB-8F39-A5ACA0E3EEBC}" type="slidenum">
              <a:rPr lang="en-US" smtClean="0"/>
              <a:t>‹#›</a:t>
            </a:fld>
            <a:endParaRPr lang="en-US" dirty="0"/>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4D28209-8D80-4A49-AB9C-DD6F43CBF324}" type="datetime1">
              <a:rPr lang="en-US" smtClean="0"/>
              <a:t>5/1/2018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B98D6A-A328-44EB-8F39-A5ACA0E3EEBC}" type="slidenum">
              <a:rPr lang="en-US" smtClean="0"/>
              <a:t>‹#›</a:t>
            </a:fld>
            <a:endParaRPr lang="en-US" dirty="0"/>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F1F0D-8D4D-4490-8AC1-F37A23864255}" type="datetime1">
              <a:rPr lang="en-US" smtClean="0"/>
              <a:t>5/1/2018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B98D6A-A328-44EB-8F39-A5ACA0E3EEBC}" type="slidenum">
              <a:rPr lang="en-US" smtClean="0"/>
              <a:t>‹#›</a:t>
            </a:fld>
            <a:endParaRPr lang="en-US" dirty="0"/>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D40CB1C-F06B-429A-8175-8B2585A9332A}" type="datetime1">
              <a:rPr lang="en-US" smtClean="0"/>
              <a:t>5/1/2018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B98D6A-A328-44EB-8F39-A5ACA0E3EEBC}" type="slidenum">
              <a:rPr lang="en-US" smtClean="0"/>
              <a:t>‹#›</a:t>
            </a:fld>
            <a:endParaRPr lang="en-US" dirty="0"/>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315A11-1B8B-4ECC-AFCC-AA5F2223A19B}" type="datetime1">
              <a:rPr lang="en-US" smtClean="0"/>
              <a:t>5/1/2018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B98D6A-A328-44EB-8F39-A5ACA0E3EEBC}" type="slidenum">
              <a:rPr lang="en-US" smtClean="0"/>
              <a:t>‹#›</a:t>
            </a:fld>
            <a:endParaRPr lang="en-US" dirty="0"/>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D290F930-8D8D-4839-8EAD-D971A58D655F}" type="datetime1">
              <a:rPr lang="en-US" smtClean="0"/>
              <a:t>5/1/2018</a:t>
            </a:fld>
            <a:endParaRPr lang="en-US" dirty="0"/>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BFB98D6A-A328-44EB-8F39-A5ACA0E3EEBC}" type="slidenum">
              <a:rPr lang="en-US" smtClean="0"/>
              <a:t>‹#›</a:t>
            </a:fld>
            <a:endParaRPr lang="en-US" dirty="0"/>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58906" y="584481"/>
            <a:ext cx="10811435" cy="2387600"/>
          </a:xfrm>
        </p:spPr>
        <p:txBody>
          <a:bodyPr>
            <a:normAutofit/>
          </a:bodyPr>
          <a:lstStyle/>
          <a:p>
            <a:pPr algn="ctr"/>
            <a:r>
              <a:rPr lang="en-US" sz="4000" b="1" dirty="0" smtClean="0">
                <a:latin typeface="Arial" panose="020B0604020202020204" pitchFamily="34" charset="0"/>
                <a:cs typeface="Arial" panose="020B0604020202020204" pitchFamily="34" charset="0"/>
              </a:rPr>
              <a:t>Better Seafood Board (BSB) Economic Integrity Training</a:t>
            </a:r>
            <a:br>
              <a:rPr lang="en-US" sz="40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(for Line Employees)</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LE </a:t>
            </a:r>
            <a:fld id="{BFB98D6A-A328-44EB-8F39-A5ACA0E3EEBC}" type="slidenum">
              <a:rPr lang="en-US" sz="2400" smtClean="0"/>
              <a:t>1</a:t>
            </a:fld>
            <a:endParaRPr lang="en-US" sz="2400" dirty="0"/>
          </a:p>
        </p:txBody>
      </p:sp>
      <p:pic>
        <p:nvPicPr>
          <p:cNvPr id="11267" name="Picture 3" descr="C:\Users\gboothby\Downloads\shutterstock_5852739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425" y="2841208"/>
            <a:ext cx="5431265" cy="3622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465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5493" y="53787"/>
            <a:ext cx="11591366" cy="2151530"/>
          </a:xfrm>
        </p:spPr>
        <p:txBody>
          <a:bodyPr>
            <a:normAutofit/>
          </a:bodyPr>
          <a:lstStyle/>
          <a:p>
            <a:r>
              <a:rPr lang="en-US" sz="3600" b="1" dirty="0" smtClean="0">
                <a:latin typeface="Arial" panose="020B0604020202020204" pitchFamily="34" charset="0"/>
                <a:cs typeface="Arial" panose="020B0604020202020204" pitchFamily="34" charset="0"/>
              </a:rPr>
              <a:t>2. Products are correctly labeled for identity and that species are not substituted in any manner – what does that mean?</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LE </a:t>
            </a:r>
            <a:fld id="{BFB98D6A-A328-44EB-8F39-A5ACA0E3EEBC}" type="slidenum">
              <a:rPr lang="en-US" sz="2400" smtClean="0"/>
              <a:t>10</a:t>
            </a:fld>
            <a:endParaRPr lang="en-US" sz="2400" dirty="0"/>
          </a:p>
        </p:txBody>
      </p:sp>
      <p:sp>
        <p:nvSpPr>
          <p:cNvPr id="3" name="Content Placeholder 2"/>
          <p:cNvSpPr>
            <a:spLocks noGrp="1"/>
          </p:cNvSpPr>
          <p:nvPr>
            <p:ph sz="quarter" idx="1"/>
          </p:nvPr>
        </p:nvSpPr>
        <p:spPr>
          <a:xfrm>
            <a:off x="201706" y="2202142"/>
            <a:ext cx="11376211" cy="4351338"/>
          </a:xfrm>
        </p:spPr>
        <p:txBody>
          <a:bodyPr/>
          <a:lstStyle/>
          <a:p>
            <a:r>
              <a:rPr lang="en-US" dirty="0" smtClean="0">
                <a:latin typeface="Arial" panose="020B0604020202020204" pitchFamily="34" charset="0"/>
                <a:cs typeface="Arial" panose="020B0604020202020204" pitchFamily="34" charset="0"/>
              </a:rPr>
              <a:t>Species of fish can be easily substituted for that listed on the label and not detected by the purchaser due to similar appearance.</a:t>
            </a:r>
          </a:p>
          <a:p>
            <a:r>
              <a:rPr lang="en-US" dirty="0" smtClean="0">
                <a:latin typeface="Arial" panose="020B0604020202020204" pitchFamily="34" charset="0"/>
                <a:cs typeface="Arial" panose="020B0604020202020204" pitchFamily="34" charset="0"/>
              </a:rPr>
              <a:t>Substituting one species of fish for another that is listed on the menu or the label is considered fraud.</a:t>
            </a:r>
          </a:p>
          <a:p>
            <a:r>
              <a:rPr lang="en-US" dirty="0" smtClean="0">
                <a:latin typeface="Arial" panose="020B0604020202020204" pitchFamily="34" charset="0"/>
                <a:cs typeface="Arial" panose="020B0604020202020204" pitchFamily="34" charset="0"/>
              </a:rPr>
              <a:t>Substituting one species of fish for another can also present safety hazards since species are handled differently due to specific risks.</a:t>
            </a:r>
          </a:p>
          <a:p>
            <a:r>
              <a:rPr lang="en-US" dirty="0" smtClean="0">
                <a:latin typeface="Arial" panose="020B0604020202020204" pitchFamily="34" charset="0"/>
                <a:cs typeface="Arial" panose="020B0604020202020204" pitchFamily="34" charset="0"/>
              </a:rPr>
              <a:t>Substitution may unknowingly present health risks since specific species may bring about allergic reactions in certain individuals.</a:t>
            </a:r>
          </a:p>
        </p:txBody>
      </p:sp>
    </p:spTree>
    <p:extLst>
      <p:ext uri="{BB962C8B-B14F-4D97-AF65-F5344CB8AC3E}">
        <p14:creationId xmlns:p14="http://schemas.microsoft.com/office/powerpoint/2010/main" val="3510828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5494" y="365125"/>
            <a:ext cx="11620341" cy="1342651"/>
          </a:xfrm>
        </p:spPr>
        <p:txBody>
          <a:bodyPr>
            <a:normAutofit/>
          </a:bodyPr>
          <a:lstStyle/>
          <a:p>
            <a:r>
              <a:rPr lang="en-US" sz="3600" b="1" dirty="0" smtClean="0">
                <a:latin typeface="Arial" panose="020B0604020202020204" pitchFamily="34" charset="0"/>
                <a:cs typeface="Arial" panose="020B0604020202020204" pitchFamily="34" charset="0"/>
              </a:rPr>
              <a:t>2. Products are correctly labeled for identity and that species are not substituted in any manner</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LE </a:t>
            </a:r>
            <a:fld id="{BFB98D6A-A328-44EB-8F39-A5ACA0E3EEBC}" type="slidenum">
              <a:rPr lang="en-US" sz="2400" smtClean="0"/>
              <a:t>11</a:t>
            </a:fld>
            <a:endParaRPr lang="en-US" sz="2400" dirty="0"/>
          </a:p>
        </p:txBody>
      </p:sp>
      <p:sp>
        <p:nvSpPr>
          <p:cNvPr id="3" name="Content Placeholder 2"/>
          <p:cNvSpPr>
            <a:spLocks noGrp="1"/>
          </p:cNvSpPr>
          <p:nvPr>
            <p:ph sz="quarter" idx="1"/>
          </p:nvPr>
        </p:nvSpPr>
        <p:spPr>
          <a:xfrm>
            <a:off x="128705" y="2178424"/>
            <a:ext cx="7431742" cy="3931304"/>
          </a:xfrm>
        </p:spPr>
        <p:txBody>
          <a:bodyPr>
            <a:normAutofit/>
          </a:bodyPr>
          <a:lstStyle/>
          <a:p>
            <a:r>
              <a:rPr lang="en-US" dirty="0" smtClean="0">
                <a:latin typeface="Arial" panose="020B0604020202020204" pitchFamily="34" charset="0"/>
                <a:cs typeface="Arial" panose="020B0604020202020204" pitchFamily="34" charset="0"/>
              </a:rPr>
              <a:t>All fish should be labeled according to the FDA seafood list and acceptable market names should be used.</a:t>
            </a: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We </a:t>
            </a:r>
            <a:r>
              <a:rPr lang="en-US" dirty="0">
                <a:latin typeface="Arial" panose="020B0604020202020204" pitchFamily="34" charset="0"/>
                <a:cs typeface="Arial" panose="020B0604020202020204" pitchFamily="34" charset="0"/>
              </a:rPr>
              <a:t>will work with our customers so they understand the importance of using the names we provide for the products sold to their company.</a:t>
            </a:r>
          </a:p>
          <a:p>
            <a:endParaRPr lang="en-US" dirty="0" smtClean="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7560447" y="2353235"/>
            <a:ext cx="4315389" cy="2710259"/>
          </a:xfrm>
          <a:prstGeom prst="rect">
            <a:avLst/>
          </a:prstGeom>
        </p:spPr>
      </p:pic>
    </p:spTree>
    <p:extLst>
      <p:ext uri="{BB962C8B-B14F-4D97-AF65-F5344CB8AC3E}">
        <p14:creationId xmlns:p14="http://schemas.microsoft.com/office/powerpoint/2010/main" val="1752883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4812" y="718164"/>
            <a:ext cx="11564471" cy="1573305"/>
          </a:xfrm>
        </p:spPr>
        <p:txBody>
          <a:bodyPr>
            <a:noAutofit/>
          </a:bodyPr>
          <a:lstStyle/>
          <a:p>
            <a:r>
              <a:rPr lang="en-US" sz="3600" b="1" dirty="0">
                <a:latin typeface="Arial" panose="020B0604020202020204" pitchFamily="34" charset="0"/>
                <a:cs typeface="Arial" panose="020B0604020202020204" pitchFamily="34" charset="0"/>
              </a:rPr>
              <a:t>2</a:t>
            </a:r>
            <a:r>
              <a:rPr lang="en-US" sz="3600" b="1" dirty="0" smtClean="0">
                <a:latin typeface="Arial" panose="020B0604020202020204" pitchFamily="34" charset="0"/>
                <a:cs typeface="Arial" panose="020B0604020202020204" pitchFamily="34" charset="0"/>
              </a:rPr>
              <a:t>. Products </a:t>
            </a:r>
            <a:r>
              <a:rPr lang="en-US" sz="3600" b="1" dirty="0">
                <a:latin typeface="Arial" panose="020B0604020202020204" pitchFamily="34" charset="0"/>
                <a:cs typeface="Arial" panose="020B0604020202020204" pitchFamily="34" charset="0"/>
              </a:rPr>
              <a:t>are correctly labeled for identity and that species are not substituted in any manner – what does that </a:t>
            </a:r>
            <a:r>
              <a:rPr lang="en-US" sz="3600" b="1" dirty="0" smtClean="0">
                <a:latin typeface="Arial" panose="020B0604020202020204" pitchFamily="34" charset="0"/>
                <a:cs typeface="Arial" panose="020B0604020202020204" pitchFamily="34" charset="0"/>
              </a:rPr>
              <a:t>mean for your team?</a:t>
            </a:r>
            <a:endParaRPr lang="en-US" sz="3600" b="1" strike="sngStrik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LE </a:t>
            </a:r>
            <a:fld id="{BFB98D6A-A328-44EB-8F39-A5ACA0E3EEBC}" type="slidenum">
              <a:rPr lang="en-US" sz="2400" smtClean="0"/>
              <a:t>12</a:t>
            </a:fld>
            <a:endParaRPr lang="en-US" sz="2400" dirty="0"/>
          </a:p>
        </p:txBody>
      </p:sp>
      <p:sp>
        <p:nvSpPr>
          <p:cNvPr id="3" name="Content Placeholder 2"/>
          <p:cNvSpPr>
            <a:spLocks noGrp="1"/>
          </p:cNvSpPr>
          <p:nvPr>
            <p:ph sz="quarter" idx="1"/>
          </p:nvPr>
        </p:nvSpPr>
        <p:spPr>
          <a:xfrm>
            <a:off x="0" y="2291469"/>
            <a:ext cx="7247966" cy="3827463"/>
          </a:xfrm>
        </p:spPr>
        <p:txBody>
          <a:bodyPr>
            <a:normAutofit/>
          </a:bodyPr>
          <a:lstStyle/>
          <a:p>
            <a:r>
              <a:rPr lang="en-US" dirty="0" smtClean="0">
                <a:latin typeface="Arial" panose="020B0604020202020204" pitchFamily="34" charset="0"/>
                <a:cs typeface="Arial" panose="020B0604020202020204" pitchFamily="34" charset="0"/>
              </a:rPr>
              <a:t>Labels always accurately reflect the species contained within the package.</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Maintain identity of species throughout processing.</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Understand and follow procedures for ensuring products are properly labeled.</a:t>
            </a:r>
            <a:endParaRPr lang="en-US" dirty="0">
              <a:latin typeface="Arial" panose="020B0604020202020204" pitchFamily="34" charset="0"/>
              <a:cs typeface="Arial" panose="020B0604020202020204" pitchFamily="34" charset="0"/>
            </a:endParaRPr>
          </a:p>
        </p:txBody>
      </p:sp>
      <p:pic>
        <p:nvPicPr>
          <p:cNvPr id="14338" name="Picture 2" descr="C:\Users\gboothby\Downloads\shutterstock_5553652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9569" y="2546963"/>
            <a:ext cx="4855207" cy="3238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761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3" y="365125"/>
            <a:ext cx="11214847" cy="1325563"/>
          </a:xfrm>
        </p:spPr>
        <p:txBody>
          <a:bodyPr>
            <a:normAutofit/>
          </a:bodyPr>
          <a:lstStyle/>
          <a:p>
            <a:r>
              <a:rPr lang="en-US" b="1" dirty="0" smtClean="0">
                <a:latin typeface="Arial" panose="020B0604020202020204" pitchFamily="34" charset="0"/>
                <a:cs typeface="Arial" panose="020B0604020202020204" pitchFamily="34" charset="0"/>
              </a:rPr>
              <a:t>3. Products are correctly labeled for the country of origin – what does that mean?</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LE </a:t>
            </a:r>
            <a:fld id="{BFB98D6A-A328-44EB-8F39-A5ACA0E3EEBC}" type="slidenum">
              <a:rPr lang="en-US" sz="2400" smtClean="0"/>
              <a:t>13</a:t>
            </a:fld>
            <a:endParaRPr lang="en-US" sz="2400" dirty="0"/>
          </a:p>
        </p:txBody>
      </p:sp>
      <p:sp>
        <p:nvSpPr>
          <p:cNvPr id="3" name="Content Placeholder 2"/>
          <p:cNvSpPr>
            <a:spLocks noGrp="1"/>
          </p:cNvSpPr>
          <p:nvPr>
            <p:ph sz="quarter" idx="1"/>
          </p:nvPr>
        </p:nvSpPr>
        <p:spPr>
          <a:xfrm>
            <a:off x="484094" y="1825625"/>
            <a:ext cx="11376212" cy="4507940"/>
          </a:xfrm>
        </p:spPr>
        <p:txBody>
          <a:bodyPr>
            <a:normAutofit/>
          </a:bodyPr>
          <a:lstStyle/>
          <a:p>
            <a:r>
              <a:rPr lang="en-US" dirty="0" smtClean="0"/>
              <a:t>Unprocessed fish and shellfish sold at retail in the United States are required by federal regulations to be labeled with their country of origin.</a:t>
            </a:r>
          </a:p>
          <a:p>
            <a:r>
              <a:rPr lang="en-US" dirty="0" smtClean="0"/>
              <a:t>For fish and shellfish, the label must also state the method of production, whether that is wild caught or farm raised.</a:t>
            </a:r>
          </a:p>
          <a:p>
            <a:r>
              <a:rPr lang="en-US" dirty="0" smtClean="0"/>
              <a:t>The language and format used on labels must be in compliance with federal regulations.</a:t>
            </a:r>
          </a:p>
          <a:p>
            <a:r>
              <a:rPr lang="en-US" dirty="0" smtClean="0"/>
              <a:t>The country of origin may change due to processing and staff must be educated to recognize and document the change.</a:t>
            </a:r>
          </a:p>
          <a:p>
            <a:r>
              <a:rPr lang="en-US" dirty="0" smtClean="0"/>
              <a:t>Good records for tracing the country of origin, including shipping records, must be maintained.</a:t>
            </a:r>
            <a:endParaRPr lang="en-US" dirty="0"/>
          </a:p>
          <a:p>
            <a:endParaRPr lang="en-US" dirty="0"/>
          </a:p>
        </p:txBody>
      </p:sp>
    </p:spTree>
    <p:extLst>
      <p:ext uri="{BB962C8B-B14F-4D97-AF65-F5344CB8AC3E}">
        <p14:creationId xmlns:p14="http://schemas.microsoft.com/office/powerpoint/2010/main" val="201792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65125"/>
            <a:ext cx="11779624" cy="1382993"/>
          </a:xfrm>
        </p:spPr>
        <p:txBody>
          <a:bodyPr>
            <a:normAutofit/>
          </a:bodyPr>
          <a:lstStyle/>
          <a:p>
            <a:r>
              <a:rPr lang="en-US" sz="3600" b="1" dirty="0" smtClean="0">
                <a:latin typeface="Arial" panose="020B0604020202020204" pitchFamily="34" charset="0"/>
                <a:cs typeface="Arial" panose="020B0604020202020204" pitchFamily="34" charset="0"/>
              </a:rPr>
              <a:t>3. Products </a:t>
            </a:r>
            <a:r>
              <a:rPr lang="en-US" sz="3600" b="1" dirty="0">
                <a:latin typeface="Arial" panose="020B0604020202020204" pitchFamily="34" charset="0"/>
                <a:cs typeface="Arial" panose="020B0604020202020204" pitchFamily="34" charset="0"/>
              </a:rPr>
              <a:t>are correctly labeled for the country of origin – what does that </a:t>
            </a:r>
            <a:r>
              <a:rPr lang="en-US" sz="3600" b="1" dirty="0" smtClean="0">
                <a:latin typeface="Arial" panose="020B0604020202020204" pitchFamily="34" charset="0"/>
                <a:cs typeface="Arial" panose="020B0604020202020204" pitchFamily="34" charset="0"/>
              </a:rPr>
              <a:t>mean?</a:t>
            </a:r>
            <a:endParaRPr lang="en-US" sz="3600" b="1" strike="sngStrik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LE </a:t>
            </a:r>
            <a:fld id="{BFB98D6A-A328-44EB-8F39-A5ACA0E3EEBC}" type="slidenum">
              <a:rPr lang="en-US" sz="2400" smtClean="0"/>
              <a:t>14</a:t>
            </a:fld>
            <a:endParaRPr lang="en-US" sz="2400" dirty="0"/>
          </a:p>
        </p:txBody>
      </p:sp>
      <p:sp>
        <p:nvSpPr>
          <p:cNvPr id="3" name="Content Placeholder 2"/>
          <p:cNvSpPr>
            <a:spLocks noGrp="1"/>
          </p:cNvSpPr>
          <p:nvPr>
            <p:ph sz="quarter" idx="1"/>
          </p:nvPr>
        </p:nvSpPr>
        <p:spPr>
          <a:xfrm>
            <a:off x="134471" y="2111188"/>
            <a:ext cx="7422778" cy="3796833"/>
          </a:xfrm>
        </p:spPr>
        <p:txBody>
          <a:bodyPr>
            <a:normAutofit/>
          </a:bodyPr>
          <a:lstStyle/>
          <a:p>
            <a:pPr lvl="1"/>
            <a:r>
              <a:rPr lang="en-US" sz="2800" dirty="0" smtClean="0">
                <a:latin typeface="Arial" panose="020B0604020202020204" pitchFamily="34" charset="0"/>
                <a:cs typeface="Arial" panose="020B0604020202020204" pitchFamily="34" charset="0"/>
              </a:rPr>
              <a:t>Labels always accurately reflect the correct country of origin.</a:t>
            </a:r>
          </a:p>
          <a:p>
            <a:pPr lvl="1"/>
            <a:endParaRPr lang="en-US" sz="2800" dirty="0" smtClean="0">
              <a:latin typeface="Arial" panose="020B0604020202020204" pitchFamily="34" charset="0"/>
              <a:cs typeface="Arial" panose="020B0604020202020204" pitchFamily="34" charset="0"/>
            </a:endParaRPr>
          </a:p>
          <a:p>
            <a:pPr lvl="1"/>
            <a:r>
              <a:rPr lang="en-US" sz="2800" dirty="0" smtClean="0">
                <a:latin typeface="Arial" panose="020B0604020202020204" pitchFamily="34" charset="0"/>
                <a:cs typeface="Arial" panose="020B0604020202020204" pitchFamily="34" charset="0"/>
              </a:rPr>
              <a:t>Understand and follow procedures for ensuring products are properly labeled with correct country of origin.</a:t>
            </a:r>
          </a:p>
        </p:txBody>
      </p:sp>
      <p:pic>
        <p:nvPicPr>
          <p:cNvPr id="15362" name="Picture 2" descr="C:\Users\gboothby\Downloads\shutterstock_525077839.jpg"/>
          <p:cNvPicPr>
            <a:picLocks noChangeAspect="1" noChangeArrowheads="1"/>
          </p:cNvPicPr>
          <p:nvPr/>
        </p:nvPicPr>
        <p:blipFill rotWithShape="1">
          <a:blip r:embed="rId2">
            <a:extLst>
              <a:ext uri="{28A0092B-C50C-407E-A947-70E740481C1C}">
                <a14:useLocalDpi xmlns:a14="http://schemas.microsoft.com/office/drawing/2010/main" val="0"/>
              </a:ext>
            </a:extLst>
          </a:blip>
          <a:srcRect t="20274"/>
          <a:stretch/>
        </p:blipFill>
        <p:spPr bwMode="auto">
          <a:xfrm>
            <a:off x="7167281" y="1922929"/>
            <a:ext cx="4836459" cy="3648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490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6518" y="365125"/>
            <a:ext cx="11308976" cy="1325563"/>
          </a:xfrm>
        </p:spPr>
        <p:txBody>
          <a:bodyPr>
            <a:normAutofit/>
          </a:bodyPr>
          <a:lstStyle/>
          <a:p>
            <a:r>
              <a:rPr lang="en-US" sz="3600" b="1" dirty="0" smtClean="0">
                <a:latin typeface="Arial" panose="020B0604020202020204" pitchFamily="34" charset="0"/>
                <a:cs typeface="Arial" panose="020B0604020202020204" pitchFamily="34" charset="0"/>
              </a:rPr>
              <a:t>4. Products adhere to all other labeling laws – what does that mean?</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LE </a:t>
            </a:r>
            <a:fld id="{BFB98D6A-A328-44EB-8F39-A5ACA0E3EEBC}" type="slidenum">
              <a:rPr lang="en-US" sz="2400" smtClean="0"/>
              <a:t>15</a:t>
            </a:fld>
            <a:endParaRPr lang="en-US" sz="2400" dirty="0"/>
          </a:p>
        </p:txBody>
      </p:sp>
      <p:sp>
        <p:nvSpPr>
          <p:cNvPr id="3" name="Content Placeholder 2"/>
          <p:cNvSpPr>
            <a:spLocks noGrp="1"/>
          </p:cNvSpPr>
          <p:nvPr>
            <p:ph sz="quarter" idx="1"/>
          </p:nvPr>
        </p:nvSpPr>
        <p:spPr>
          <a:xfrm>
            <a:off x="8965" y="1761566"/>
            <a:ext cx="12183035" cy="4504763"/>
          </a:xfrm>
        </p:spPr>
        <p:txBody>
          <a:bodyPr>
            <a:noAutofit/>
          </a:bodyPr>
          <a:lstStyle/>
          <a:p>
            <a:pPr>
              <a:spcBef>
                <a:spcPts val="1800"/>
              </a:spcBef>
            </a:pPr>
            <a:r>
              <a:rPr lang="en-US" sz="2200" dirty="0">
                <a:latin typeface="Arial" panose="020B0604020202020204" pitchFamily="34" charset="0"/>
                <a:cs typeface="Arial" panose="020B0604020202020204" pitchFamily="34" charset="0"/>
              </a:rPr>
              <a:t>In addition to those labeling laws mentioned so far, fish and shellfish are required to adhere to all other labeling laws for food service and retail in the country in which the products are sold (e.g., nutritional labeling</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a:spcBef>
                <a:spcPts val="1800"/>
              </a:spcBef>
            </a:pPr>
            <a:r>
              <a:rPr lang="en-US" sz="2200" dirty="0">
                <a:latin typeface="Arial" panose="020B0604020202020204" pitchFamily="34" charset="0"/>
                <a:cs typeface="Arial" panose="020B0604020202020204" pitchFamily="34" charset="0"/>
              </a:rPr>
              <a:t>Labels should steer clear of misleading claims, e.g., that the product contains no additives or preservatives, when it actually does. </a:t>
            </a:r>
          </a:p>
          <a:p>
            <a:pPr>
              <a:spcBef>
                <a:spcPts val="1800"/>
              </a:spcBef>
            </a:pPr>
            <a:r>
              <a:rPr lang="en-US" sz="2200" dirty="0">
                <a:latin typeface="Arial" panose="020B0604020202020204" pitchFamily="34" charset="0"/>
                <a:cs typeface="Arial" panose="020B0604020202020204" pitchFamily="34" charset="0"/>
              </a:rPr>
              <a:t>Health claims on retail packaging must be reviewed and verified for regulatory compliance</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a:spcBef>
                <a:spcPts val="1800"/>
              </a:spcBef>
            </a:pPr>
            <a:r>
              <a:rPr lang="en-US" sz="2200" dirty="0" smtClean="0">
                <a:latin typeface="Arial" panose="020B0604020202020204" pitchFamily="34" charset="0"/>
                <a:cs typeface="Arial" panose="020B0604020202020204" pitchFamily="34" charset="0"/>
              </a:rPr>
              <a:t>All </a:t>
            </a:r>
            <a:r>
              <a:rPr lang="en-US" sz="2200" dirty="0">
                <a:latin typeface="Arial" panose="020B0604020202020204" pitchFamily="34" charset="0"/>
                <a:cs typeface="Arial" panose="020B0604020202020204" pitchFamily="34" charset="0"/>
              </a:rPr>
              <a:t>added ingredients must be approved and safe for use in food and listed on the label</a:t>
            </a:r>
            <a:r>
              <a:rPr lang="en-US" sz="2200" dirty="0" smtClean="0">
                <a:latin typeface="Arial" panose="020B0604020202020204" pitchFamily="34" charset="0"/>
                <a:cs typeface="Arial" panose="020B0604020202020204" pitchFamily="34" charset="0"/>
              </a:rPr>
              <a:t>.</a:t>
            </a:r>
            <a:endParaRPr lang="en-US" sz="2200" strike="sngStrike" dirty="0">
              <a:latin typeface="Arial" panose="020B0604020202020204" pitchFamily="34" charset="0"/>
              <a:cs typeface="Arial" panose="020B0604020202020204" pitchFamily="34" charset="0"/>
            </a:endParaRPr>
          </a:p>
          <a:p>
            <a:pPr>
              <a:spcBef>
                <a:spcPts val="1800"/>
              </a:spcBef>
            </a:pPr>
            <a:r>
              <a:rPr lang="en-US" sz="2200" dirty="0">
                <a:latin typeface="Arial" panose="020B0604020202020204" pitchFamily="34" charset="0"/>
                <a:cs typeface="Arial" panose="020B0604020202020204" pitchFamily="34" charset="0"/>
              </a:rPr>
              <a:t>The buyers’ product specifications must clearly state the functionality and expectations for added ingredients.</a:t>
            </a:r>
            <a:endParaRPr lang="en-US" sz="2200" strike="sngStrike"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9002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3071" y="365125"/>
            <a:ext cx="11456894" cy="1325563"/>
          </a:xfrm>
        </p:spPr>
        <p:txBody>
          <a:bodyPr>
            <a:normAutofit/>
          </a:bodyPr>
          <a:lstStyle/>
          <a:p>
            <a:r>
              <a:rPr lang="en-US" sz="3600" b="1" dirty="0" smtClean="0">
                <a:latin typeface="Arial" panose="020B0604020202020204" pitchFamily="34" charset="0"/>
                <a:cs typeface="Arial" panose="020B0604020202020204" pitchFamily="34" charset="0"/>
              </a:rPr>
              <a:t>4. Products </a:t>
            </a:r>
            <a:r>
              <a:rPr lang="en-US" sz="3600" b="1" dirty="0">
                <a:latin typeface="Arial" panose="020B0604020202020204" pitchFamily="34" charset="0"/>
                <a:cs typeface="Arial" panose="020B0604020202020204" pitchFamily="34" charset="0"/>
              </a:rPr>
              <a:t>adhere to all other labeling laws – what does that </a:t>
            </a:r>
            <a:r>
              <a:rPr lang="en-US" sz="3600" b="1" dirty="0" smtClean="0">
                <a:latin typeface="Arial" panose="020B0604020202020204" pitchFamily="34" charset="0"/>
                <a:cs typeface="Arial" panose="020B0604020202020204" pitchFamily="34" charset="0"/>
              </a:rPr>
              <a:t>mean for your team?</a:t>
            </a:r>
            <a:endParaRPr lang="en-US" sz="3600" b="1" strike="sngStrik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LE </a:t>
            </a:r>
            <a:fld id="{BFB98D6A-A328-44EB-8F39-A5ACA0E3EEBC}" type="slidenum">
              <a:rPr lang="en-US" sz="2400" smtClean="0"/>
              <a:t>16</a:t>
            </a:fld>
            <a:endParaRPr lang="en-US" sz="2400" dirty="0"/>
          </a:p>
        </p:txBody>
      </p:sp>
      <p:sp>
        <p:nvSpPr>
          <p:cNvPr id="3" name="Content Placeholder 2"/>
          <p:cNvSpPr>
            <a:spLocks noGrp="1"/>
          </p:cNvSpPr>
          <p:nvPr>
            <p:ph sz="quarter" idx="1"/>
          </p:nvPr>
        </p:nvSpPr>
        <p:spPr>
          <a:xfrm>
            <a:off x="-228599" y="2140838"/>
            <a:ext cx="8081682" cy="4351338"/>
          </a:xfrm>
        </p:spPr>
        <p:txBody>
          <a:bodyPr>
            <a:normAutofit/>
          </a:bodyPr>
          <a:lstStyle/>
          <a:p>
            <a:pPr lvl="1"/>
            <a:r>
              <a:rPr lang="en-US" sz="2800" dirty="0" smtClean="0">
                <a:latin typeface="Arial" panose="020B0604020202020204" pitchFamily="34" charset="0"/>
                <a:cs typeface="Arial" panose="020B0604020202020204" pitchFamily="34" charset="0"/>
              </a:rPr>
              <a:t>Understand and follow procedures for ensuring products are labeled with correct labels and ingredient statements.</a:t>
            </a:r>
            <a:endParaRPr lang="en-US" sz="2800" dirty="0">
              <a:latin typeface="Arial" panose="020B0604020202020204" pitchFamily="34" charset="0"/>
              <a:cs typeface="Arial" panose="020B0604020202020204" pitchFamily="34" charset="0"/>
            </a:endParaRPr>
          </a:p>
        </p:txBody>
      </p:sp>
      <p:pic>
        <p:nvPicPr>
          <p:cNvPr id="16386" name="Picture 2" descr="C:\Users\gboothby\Downloads\shutterstock_5281427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5883" y="2810437"/>
            <a:ext cx="4016187" cy="301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696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378572"/>
            <a:ext cx="10515600" cy="724087"/>
          </a:xfrm>
        </p:spPr>
        <p:txBody>
          <a:bodyPr/>
          <a:lstStyle/>
          <a:p>
            <a:r>
              <a:rPr lang="en-US" b="1" dirty="0" smtClean="0">
                <a:latin typeface="Arial" panose="020B0604020202020204" pitchFamily="34" charset="0"/>
                <a:cs typeface="Arial" panose="020B0604020202020204" pitchFamily="34" charset="0"/>
              </a:rPr>
              <a:t>In summary</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LE </a:t>
            </a:r>
            <a:fld id="{BFB98D6A-A328-44EB-8F39-A5ACA0E3EEBC}" type="slidenum">
              <a:rPr lang="en-US" sz="2400" smtClean="0"/>
              <a:t>17</a:t>
            </a:fld>
            <a:endParaRPr lang="en-US" sz="2400" dirty="0"/>
          </a:p>
        </p:txBody>
      </p:sp>
      <p:sp>
        <p:nvSpPr>
          <p:cNvPr id="3" name="Content Placeholder 2"/>
          <p:cNvSpPr>
            <a:spLocks noGrp="1"/>
          </p:cNvSpPr>
          <p:nvPr>
            <p:ph sz="quarter" idx="1"/>
          </p:nvPr>
        </p:nvSpPr>
        <p:spPr>
          <a:xfrm>
            <a:off x="300317" y="1677707"/>
            <a:ext cx="10515600" cy="4351338"/>
          </a:xfrm>
        </p:spPr>
        <p:txBody>
          <a:bodyPr/>
          <a:lstStyle/>
          <a:p>
            <a:r>
              <a:rPr lang="en-US" dirty="0" smtClean="0">
                <a:latin typeface="Arial" panose="020B0604020202020204" pitchFamily="34" charset="0"/>
                <a:cs typeface="Arial" panose="020B0604020202020204" pitchFamily="34" charset="0"/>
              </a:rPr>
              <a:t>By following these and other guidelines for economic integrity, your company will be honoring the BSB pledge.</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Thank you for your commitment to better serving your customers in an honest and trustworthy manner.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2554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7894" y="-105523"/>
            <a:ext cx="10515600" cy="1325563"/>
          </a:xfrm>
        </p:spPr>
        <p:txBody>
          <a:bodyPr/>
          <a:lstStyle/>
          <a:p>
            <a:r>
              <a:rPr lang="en-US" b="1" dirty="0" smtClean="0">
                <a:latin typeface="Arial" panose="020B0604020202020204" pitchFamily="34" charset="0"/>
                <a:cs typeface="Arial" panose="020B0604020202020204" pitchFamily="34" charset="0"/>
              </a:rPr>
              <a:t>Definitions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336175" y="1058077"/>
            <a:ext cx="11712389" cy="5163670"/>
          </a:xfrm>
        </p:spPr>
        <p:txBody>
          <a:bodyPr>
            <a:normAutofit fontScale="85000" lnSpcReduction="10000"/>
          </a:bodyPr>
          <a:lstStyle/>
          <a:p>
            <a:pPr marL="0" indent="0">
              <a:spcBef>
                <a:spcPts val="1800"/>
              </a:spcBef>
              <a:buNone/>
            </a:pPr>
            <a:r>
              <a:rPr lang="en-US" b="1" dirty="0" smtClean="0">
                <a:latin typeface="Arial" panose="020B0604020202020204" pitchFamily="34" charset="0"/>
                <a:cs typeface="Arial" panose="020B0604020202020204" pitchFamily="34" charset="0"/>
              </a:rPr>
              <a:t>FDA </a:t>
            </a:r>
            <a:r>
              <a:rPr lang="en-US" b="1" i="1" dirty="0" smtClean="0">
                <a:latin typeface="Arial" panose="020B0604020202020204" pitchFamily="34" charset="0"/>
                <a:cs typeface="Arial" panose="020B0604020202020204" pitchFamily="34" charset="0"/>
              </a:rPr>
              <a:t>Seafood List</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FDA’s guide to acceptable market names for fish (by species) sold in Interstate Commerce.</a:t>
            </a:r>
          </a:p>
          <a:p>
            <a:pPr marL="0" indent="0">
              <a:spcBef>
                <a:spcPts val="1800"/>
              </a:spcBef>
              <a:buNone/>
            </a:pPr>
            <a:r>
              <a:rPr lang="en-US" b="1" dirty="0" smtClean="0">
                <a:latin typeface="Arial" panose="020B0604020202020204" pitchFamily="34" charset="0"/>
                <a:cs typeface="Arial" panose="020B0604020202020204" pitchFamily="34" charset="0"/>
              </a:rPr>
              <a:t>Food Safety Modernization Act (FSMA) </a:t>
            </a:r>
            <a:r>
              <a:rPr lang="en-US" dirty="0" smtClean="0">
                <a:latin typeface="Arial" panose="020B0604020202020204" pitchFamily="34" charset="0"/>
                <a:cs typeface="Arial" panose="020B0604020202020204" pitchFamily="34" charset="0"/>
              </a:rPr>
              <a:t>- FSMA was signed into law in 2011 and gives FDA </a:t>
            </a:r>
            <a:r>
              <a:rPr lang="en-US" dirty="0">
                <a:latin typeface="Arial" panose="020B0604020202020204" pitchFamily="34" charset="0"/>
                <a:cs typeface="Arial" panose="020B0604020202020204" pitchFamily="34" charset="0"/>
              </a:rPr>
              <a:t>new authorities to regulate the way foods are grown, harvested and processed.</a:t>
            </a:r>
            <a:endParaRPr lang="en-US" dirty="0" smtClean="0">
              <a:latin typeface="Arial" panose="020B0604020202020204" pitchFamily="34" charset="0"/>
              <a:cs typeface="Arial" panose="020B0604020202020204" pitchFamily="34" charset="0"/>
            </a:endParaRPr>
          </a:p>
          <a:p>
            <a:pPr marL="0" indent="0">
              <a:spcBef>
                <a:spcPts val="1800"/>
              </a:spcBef>
              <a:buNone/>
            </a:pPr>
            <a:r>
              <a:rPr lang="en-US" b="1" dirty="0" smtClean="0">
                <a:latin typeface="Arial" panose="020B0604020202020204" pitchFamily="34" charset="0"/>
                <a:cs typeface="Arial" panose="020B0604020202020204" pitchFamily="34" charset="0"/>
              </a:rPr>
              <a:t>Glazing (ice covering)</a:t>
            </a:r>
            <a:r>
              <a:rPr lang="en-US" b="1"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Glazing </a:t>
            </a:r>
            <a:r>
              <a:rPr lang="en-US" dirty="0">
                <a:latin typeface="Arial" panose="020B0604020202020204" pitchFamily="34" charset="0"/>
                <a:cs typeface="Arial" panose="020B0604020202020204" pitchFamily="34" charset="0"/>
              </a:rPr>
              <a:t>is the term used to describe the application of a protective coating of ice (ice glaze) to frozen seafood products. The ice layer excludes air from the surface of the product, reducing the rate of oxidation. </a:t>
            </a:r>
            <a:endParaRPr lang="en-US" dirty="0" smtClean="0">
              <a:latin typeface="Arial" panose="020B0604020202020204" pitchFamily="34" charset="0"/>
              <a:cs typeface="Arial" panose="020B0604020202020204" pitchFamily="34" charset="0"/>
            </a:endParaRPr>
          </a:p>
          <a:p>
            <a:pPr marL="0" indent="0">
              <a:spcBef>
                <a:spcPts val="1800"/>
              </a:spcBef>
              <a:buNone/>
            </a:pPr>
            <a:r>
              <a:rPr lang="en-US" b="1" dirty="0" smtClean="0">
                <a:latin typeface="Arial" panose="020B0604020202020204" pitchFamily="34" charset="0"/>
                <a:cs typeface="Arial" panose="020B0604020202020204" pitchFamily="34" charset="0"/>
              </a:rPr>
              <a:t>Risk assessment </a:t>
            </a:r>
            <a:r>
              <a:rPr lang="en-US" dirty="0" smtClean="0">
                <a:latin typeface="Arial" panose="020B0604020202020204" pitchFamily="34" charset="0"/>
                <a:cs typeface="Arial" panose="020B0604020202020204" pitchFamily="34" charset="0"/>
              </a:rPr>
              <a:t>- A </a:t>
            </a:r>
            <a:r>
              <a:rPr lang="en-US" dirty="0">
                <a:latin typeface="Arial" panose="020B0604020202020204" pitchFamily="34" charset="0"/>
                <a:cs typeface="Arial" panose="020B0604020202020204" pitchFamily="34" charset="0"/>
              </a:rPr>
              <a:t>process to identify potential hazards and analyze what could happen if a hazard </a:t>
            </a:r>
            <a:r>
              <a:rPr lang="en-US" dirty="0" smtClean="0">
                <a:latin typeface="Arial" panose="020B0604020202020204" pitchFamily="34" charset="0"/>
                <a:cs typeface="Arial" panose="020B0604020202020204" pitchFamily="34" charset="0"/>
              </a:rPr>
              <a:t>occurs.</a:t>
            </a:r>
          </a:p>
          <a:p>
            <a:pPr marL="0" indent="0">
              <a:spcBef>
                <a:spcPts val="1800"/>
              </a:spcBef>
              <a:buNone/>
            </a:pPr>
            <a:r>
              <a:rPr lang="en-US" b="1" dirty="0" smtClean="0">
                <a:latin typeface="Arial" panose="020B0604020202020204" pitchFamily="34" charset="0"/>
                <a:cs typeface="Arial" panose="020B0604020202020204" pitchFamily="34" charset="0"/>
              </a:rPr>
              <a:t>Traceability (traceback) </a:t>
            </a:r>
            <a:r>
              <a:rPr lang="en-US" dirty="0" smtClean="0">
                <a:latin typeface="Arial" panose="020B0604020202020204" pitchFamily="34" charset="0"/>
                <a:cs typeface="Arial" panose="020B0604020202020204" pitchFamily="34" charset="0"/>
              </a:rPr>
              <a:t>- Maintaining purchasing or shipping records as documentation to trace the origin and/or method of production of seafood product.</a:t>
            </a:r>
          </a:p>
          <a:p>
            <a:pPr marL="0" indent="0">
              <a:spcBef>
                <a:spcPts val="1800"/>
              </a:spcBef>
              <a:buNone/>
            </a:pPr>
            <a:r>
              <a:rPr lang="en-US" b="1" dirty="0" smtClean="0">
                <a:latin typeface="Arial" panose="020B0604020202020204" pitchFamily="34" charset="0"/>
                <a:cs typeface="Arial" panose="020B0604020202020204" pitchFamily="34" charset="0"/>
              </a:rPr>
              <a:t>Unprocessed</a:t>
            </a:r>
            <a:r>
              <a:rPr lang="en-US" dirty="0" smtClean="0">
                <a:latin typeface="Arial" panose="020B0604020202020204" pitchFamily="34" charset="0"/>
                <a:cs typeface="Arial" panose="020B0604020202020204" pitchFamily="34" charset="0"/>
              </a:rPr>
              <a:t> - A fish product </a:t>
            </a:r>
            <a:r>
              <a:rPr lang="en-US" dirty="0">
                <a:latin typeface="Arial" panose="020B0604020202020204" pitchFamily="34" charset="0"/>
                <a:cs typeface="Arial" panose="020B0604020202020204" pitchFamily="34" charset="0"/>
              </a:rPr>
              <a:t>is not substantially </a:t>
            </a:r>
            <a:r>
              <a:rPr lang="en-US" dirty="0" smtClean="0">
                <a:latin typeface="Arial" panose="020B0604020202020204" pitchFamily="34" charset="0"/>
                <a:cs typeface="Arial" panose="020B0604020202020204" pitchFamily="34" charset="0"/>
              </a:rPr>
              <a:t>altered, </a:t>
            </a:r>
            <a:r>
              <a:rPr lang="en-US" dirty="0">
                <a:latin typeface="Arial" panose="020B0604020202020204" pitchFamily="34" charset="0"/>
                <a:cs typeface="Arial" panose="020B0604020202020204" pitchFamily="34" charset="0"/>
              </a:rPr>
              <a:t>e.g</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cleaning, cutting, mincing, freezing, deep freezing and </a:t>
            </a:r>
            <a:r>
              <a:rPr lang="en-US" dirty="0" smtClean="0">
                <a:latin typeface="Arial" panose="020B0604020202020204" pitchFamily="34" charset="0"/>
                <a:cs typeface="Arial" panose="020B0604020202020204" pitchFamily="34" charset="0"/>
              </a:rPr>
              <a:t>thawing.</a:t>
            </a:r>
          </a:p>
          <a:p>
            <a:pPr marL="0" indent="0">
              <a:spcBef>
                <a:spcPts val="1800"/>
              </a:spcBef>
              <a:buNone/>
            </a:pPr>
            <a:endParaRPr lang="en-US" u="sng" dirty="0"/>
          </a:p>
        </p:txBody>
      </p:sp>
      <p:sp>
        <p:nvSpPr>
          <p:cNvPr id="7" name="Slide Number Placeholder 6"/>
          <p:cNvSpPr>
            <a:spLocks noGrp="1"/>
          </p:cNvSpPr>
          <p:nvPr>
            <p:ph type="sldNum" sz="quarter" idx="12"/>
          </p:nvPr>
        </p:nvSpPr>
        <p:spPr/>
        <p:txBody>
          <a:bodyPr/>
          <a:lstStyle/>
          <a:p>
            <a:r>
              <a:rPr lang="en-US" sz="2400" dirty="0" smtClean="0"/>
              <a:t>LE </a:t>
            </a:r>
            <a:fld id="{BFB98D6A-A328-44EB-8F39-A5ACA0E3EEBC}" type="slidenum">
              <a:rPr lang="en-US" sz="2400" smtClean="0"/>
              <a:t>18</a:t>
            </a:fld>
            <a:endParaRPr lang="en-US" sz="2400" dirty="0"/>
          </a:p>
        </p:txBody>
      </p:sp>
    </p:spTree>
    <p:extLst>
      <p:ext uri="{BB962C8B-B14F-4D97-AF65-F5344CB8AC3E}">
        <p14:creationId xmlns:p14="http://schemas.microsoft.com/office/powerpoint/2010/main" val="442556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5494" y="94130"/>
            <a:ext cx="11537577" cy="2205317"/>
          </a:xfrm>
        </p:spPr>
        <p:txBody>
          <a:bodyPr>
            <a:normAutofit/>
          </a:bodyPr>
          <a:lstStyle/>
          <a:p>
            <a:r>
              <a:rPr lang="en-US" sz="3600" b="1" dirty="0" smtClean="0">
                <a:latin typeface="Arial" panose="020B0604020202020204" pitchFamily="34" charset="0"/>
                <a:cs typeface="Arial" panose="020B0604020202020204" pitchFamily="34" charset="0"/>
              </a:rPr>
              <a:t>Our company takes pride in its membership in the National Fisheries Institute (NFI) and the Better Seafood Board (BSB).</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LE </a:t>
            </a:r>
            <a:fld id="{BFB98D6A-A328-44EB-8F39-A5ACA0E3EEBC}" type="slidenum">
              <a:rPr lang="en-US" sz="2400" smtClean="0"/>
              <a:t>2</a:t>
            </a:fld>
            <a:endParaRPr lang="en-US" sz="2400"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03300" y="2914723"/>
            <a:ext cx="5092700" cy="23114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1419" y="2452483"/>
            <a:ext cx="3267075" cy="3267075"/>
          </a:xfrm>
          <a:prstGeom prst="rect">
            <a:avLst/>
          </a:prstGeom>
        </p:spPr>
      </p:pic>
    </p:spTree>
    <p:extLst>
      <p:ext uri="{BB962C8B-B14F-4D97-AF65-F5344CB8AC3E}">
        <p14:creationId xmlns:p14="http://schemas.microsoft.com/office/powerpoint/2010/main" val="1333305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alpha val="6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366" y="1411941"/>
            <a:ext cx="6898341" cy="4159624"/>
          </a:xfrm>
        </p:spPr>
        <p:txBody>
          <a:bodyPr>
            <a:noAutofit/>
          </a:bodyPr>
          <a:lstStyle/>
          <a:p>
            <a:pPr algn="ctr"/>
            <a:r>
              <a:rPr lang="en-US" sz="4800" b="1" dirty="0">
                <a:solidFill>
                  <a:schemeClr val="tx1"/>
                </a:solidFill>
                <a:latin typeface="Arial" panose="020B0604020202020204" pitchFamily="34" charset="0"/>
                <a:cs typeface="Arial" panose="020B0604020202020204" pitchFamily="34" charset="0"/>
              </a:rPr>
              <a:t>As an NFI member, we have pledged to </a:t>
            </a:r>
            <a:r>
              <a:rPr lang="en-US" sz="4400" b="1" dirty="0">
                <a:solidFill>
                  <a:schemeClr val="tx1"/>
                </a:solidFill>
                <a:latin typeface="Arial" panose="020B0604020202020204" pitchFamily="34" charset="0"/>
                <a:cs typeface="Arial" panose="020B0604020202020204" pitchFamily="34" charset="0"/>
              </a:rPr>
              <a:t>conduct</a:t>
            </a:r>
            <a:r>
              <a:rPr lang="en-US" sz="4800" b="1" dirty="0">
                <a:solidFill>
                  <a:schemeClr val="tx1"/>
                </a:solidFill>
                <a:latin typeface="Arial" panose="020B0604020202020204" pitchFamily="34" charset="0"/>
                <a:cs typeface="Arial" panose="020B0604020202020204" pitchFamily="34" charset="0"/>
              </a:rPr>
              <a:t> business in an honest and trustworthy manner.</a:t>
            </a:r>
          </a:p>
        </p:txBody>
      </p:sp>
      <p:sp>
        <p:nvSpPr>
          <p:cNvPr id="4" name="Slide Number Placeholder 3"/>
          <p:cNvSpPr>
            <a:spLocks noGrp="1"/>
          </p:cNvSpPr>
          <p:nvPr>
            <p:ph type="sldNum" sz="quarter" idx="12"/>
          </p:nvPr>
        </p:nvSpPr>
        <p:spPr/>
        <p:txBody>
          <a:bodyPr/>
          <a:lstStyle/>
          <a:p>
            <a:r>
              <a:rPr lang="en-US" sz="2400" dirty="0" smtClean="0"/>
              <a:t>LE </a:t>
            </a:r>
            <a:fld id="{BFB98D6A-A328-44EB-8F39-A5ACA0E3EEBC}" type="slidenum">
              <a:rPr lang="en-US" sz="2400" smtClean="0"/>
              <a:t>3</a:t>
            </a:fld>
            <a:endParaRPr lang="en-US" sz="2400" dirty="0"/>
          </a:p>
        </p:txBody>
      </p:sp>
      <p:pic>
        <p:nvPicPr>
          <p:cNvPr id="5" name="Picture 2" descr="C:\Users\gboothby\Downloads\shutterstock_5594233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0264" y="1775012"/>
            <a:ext cx="4851407" cy="3240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884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0305" y="365125"/>
            <a:ext cx="11214847" cy="1325563"/>
          </a:xfrm>
        </p:spPr>
        <p:txBody>
          <a:bodyPr>
            <a:normAutofit/>
          </a:bodyPr>
          <a:lstStyle/>
          <a:p>
            <a:r>
              <a:rPr lang="en-US" sz="3600" b="1" dirty="0" smtClean="0">
                <a:latin typeface="Arial" panose="020B0604020202020204" pitchFamily="34" charset="0"/>
                <a:cs typeface="Arial" panose="020B0604020202020204" pitchFamily="34" charset="0"/>
              </a:rPr>
              <a:t>Honesty and trustworthiness are important to our business because:</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LE </a:t>
            </a:r>
            <a:fld id="{BFB98D6A-A328-44EB-8F39-A5ACA0E3EEBC}" type="slidenum">
              <a:rPr lang="en-US" sz="2400" smtClean="0"/>
              <a:t>4</a:t>
            </a:fld>
            <a:endParaRPr lang="en-US" sz="2400" dirty="0"/>
          </a:p>
        </p:txBody>
      </p:sp>
      <p:sp>
        <p:nvSpPr>
          <p:cNvPr id="3" name="Content Placeholder 2"/>
          <p:cNvSpPr>
            <a:spLocks noGrp="1"/>
          </p:cNvSpPr>
          <p:nvPr>
            <p:ph sz="quarter" idx="1"/>
          </p:nvPr>
        </p:nvSpPr>
        <p:spPr>
          <a:xfrm>
            <a:off x="403411" y="1825625"/>
            <a:ext cx="11524130" cy="4351338"/>
          </a:xfrm>
        </p:spPr>
        <p:txBody>
          <a:bodyPr>
            <a:normAutofit/>
          </a:bodyPr>
          <a:lstStyle/>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It builds credibility with our customers, NGO’s, regulatory bodies, and the media.</a:t>
            </a:r>
          </a:p>
          <a:p>
            <a:r>
              <a:rPr lang="en-US" dirty="0" smtClean="0">
                <a:latin typeface="Arial" panose="020B0604020202020204" pitchFamily="34" charset="0"/>
                <a:cs typeface="Arial" panose="020B0604020202020204" pitchFamily="34" charset="0"/>
              </a:rPr>
              <a:t>It holds down overall costs of doing business.</a:t>
            </a:r>
          </a:p>
          <a:p>
            <a:r>
              <a:rPr lang="en-US" dirty="0" smtClean="0">
                <a:latin typeface="Arial" panose="020B0604020202020204" pitchFamily="34" charset="0"/>
                <a:cs typeface="Arial" panose="020B0604020202020204" pitchFamily="34" charset="0"/>
              </a:rPr>
              <a:t>It maintains ongoing purchasing relationships.</a:t>
            </a:r>
          </a:p>
          <a:p>
            <a:r>
              <a:rPr lang="en-US" dirty="0" smtClean="0">
                <a:latin typeface="Arial" panose="020B0604020202020204" pitchFamily="34" charset="0"/>
                <a:cs typeface="Arial" panose="020B0604020202020204" pitchFamily="34" charset="0"/>
              </a:rPr>
              <a:t>It provides a positive work environment.</a:t>
            </a:r>
          </a:p>
          <a:p>
            <a:r>
              <a:rPr lang="en-US" dirty="0" smtClean="0">
                <a:latin typeface="Arial" panose="020B0604020202020204" pitchFamily="34" charset="0"/>
                <a:cs typeface="Arial" panose="020B0604020202020204" pitchFamily="34" charset="0"/>
              </a:rPr>
              <a:t>It provides a positive image of our company.</a:t>
            </a:r>
          </a:p>
          <a:p>
            <a:r>
              <a:rPr lang="en-US" dirty="0" smtClean="0">
                <a:latin typeface="Arial" panose="020B0604020202020204" pitchFamily="34" charset="0"/>
                <a:cs typeface="Arial" panose="020B0604020202020204" pitchFamily="34" charset="0"/>
              </a:rPr>
              <a:t>It protects our brand.</a:t>
            </a:r>
          </a:p>
          <a:p>
            <a:endParaRPr lang="en-US" dirty="0" smtClean="0"/>
          </a:p>
        </p:txBody>
      </p:sp>
    </p:spTree>
    <p:extLst>
      <p:ext uri="{BB962C8B-B14F-4D97-AF65-F5344CB8AC3E}">
        <p14:creationId xmlns:p14="http://schemas.microsoft.com/office/powerpoint/2010/main" val="3005717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4471" y="1"/>
            <a:ext cx="11860305" cy="1089212"/>
          </a:xfrm>
        </p:spPr>
        <p:txBody>
          <a:bodyPr>
            <a:noAutofit/>
          </a:bodyPr>
          <a:lstStyle/>
          <a:p>
            <a:r>
              <a:rPr lang="en-US" sz="3600" b="1" dirty="0" smtClean="0">
                <a:latin typeface="Arial" panose="020B0604020202020204" pitchFamily="34" charset="0"/>
                <a:cs typeface="Arial" panose="020B0604020202020204" pitchFamily="34" charset="0"/>
              </a:rPr>
              <a:t>Not following principles of best practices can lead to:</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LE </a:t>
            </a:r>
            <a:fld id="{BFB98D6A-A328-44EB-8F39-A5ACA0E3EEBC}" type="slidenum">
              <a:rPr lang="en-US" sz="2400" smtClean="0"/>
              <a:t>5</a:t>
            </a:fld>
            <a:endParaRPr lang="en-US" sz="2400" dirty="0"/>
          </a:p>
        </p:txBody>
      </p:sp>
      <p:sp>
        <p:nvSpPr>
          <p:cNvPr id="3" name="Content Placeholder 2"/>
          <p:cNvSpPr>
            <a:spLocks noGrp="1"/>
          </p:cNvSpPr>
          <p:nvPr>
            <p:ph sz="quarter" idx="1"/>
          </p:nvPr>
        </p:nvSpPr>
        <p:spPr>
          <a:xfrm>
            <a:off x="309282" y="1785284"/>
            <a:ext cx="11577918" cy="4351338"/>
          </a:xfrm>
        </p:spPr>
        <p:txBody>
          <a:bodyPr>
            <a:normAutofit fontScale="92500" lnSpcReduction="10000"/>
          </a:bodyPr>
          <a:lstStyle/>
          <a:p>
            <a:r>
              <a:rPr lang="en-US" dirty="0" smtClean="0">
                <a:latin typeface="Arial" panose="020B0604020202020204" pitchFamily="34" charset="0"/>
                <a:cs typeface="Arial" panose="020B0604020202020204" pitchFamily="34" charset="0"/>
              </a:rPr>
              <a:t>Loss of brand confidence.</a:t>
            </a:r>
          </a:p>
          <a:p>
            <a:r>
              <a:rPr lang="en-US" dirty="0" smtClean="0">
                <a:latin typeface="Arial" panose="020B0604020202020204" pitchFamily="34" charset="0"/>
                <a:cs typeface="Arial" panose="020B0604020202020204" pitchFamily="34" charset="0"/>
              </a:rPr>
              <a:t>Loss of sales.</a:t>
            </a:r>
          </a:p>
          <a:p>
            <a:r>
              <a:rPr lang="en-US" dirty="0" smtClean="0">
                <a:latin typeface="Arial" panose="020B0604020202020204" pitchFamily="34" charset="0"/>
                <a:cs typeface="Arial" panose="020B0604020202020204" pitchFamily="34" charset="0"/>
              </a:rPr>
              <a:t>Decreased credibility with customers.</a:t>
            </a:r>
          </a:p>
          <a:p>
            <a:r>
              <a:rPr lang="en-US" dirty="0" smtClean="0">
                <a:latin typeface="Arial" panose="020B0604020202020204" pitchFamily="34" charset="0"/>
                <a:cs typeface="Arial" panose="020B0604020202020204" pitchFamily="34" charset="0"/>
              </a:rPr>
              <a:t>Detrimental media recognition.</a:t>
            </a:r>
          </a:p>
          <a:p>
            <a:endParaRPr lang="en-US" dirty="0">
              <a:latin typeface="Arial" panose="020B0604020202020204" pitchFamily="34" charset="0"/>
              <a:cs typeface="Arial" panose="020B0604020202020204" pitchFamily="34" charset="0"/>
            </a:endParaRPr>
          </a:p>
          <a:p>
            <a:pPr marL="0" indent="0" algn="ctr">
              <a:buNone/>
            </a:pPr>
            <a:endParaRPr lang="en-US" dirty="0" smtClean="0">
              <a:latin typeface="Arial" panose="020B0604020202020204" pitchFamily="34" charset="0"/>
              <a:cs typeface="Arial" panose="020B0604020202020204" pitchFamily="34" charset="0"/>
            </a:endParaRPr>
          </a:p>
          <a:p>
            <a:pPr marL="0" indent="0" algn="ctr" fontAlgn="base">
              <a:buNone/>
            </a:pPr>
            <a:endParaRPr lang="en-US" b="1" dirty="0" smtClean="0">
              <a:latin typeface="Arial" panose="020B0604020202020204" pitchFamily="34" charset="0"/>
              <a:cs typeface="Arial" panose="020B0604020202020204" pitchFamily="34" charset="0"/>
            </a:endParaRPr>
          </a:p>
          <a:p>
            <a:pPr marL="0" indent="0" algn="ctr" fontAlgn="base">
              <a:buNone/>
            </a:pPr>
            <a:r>
              <a:rPr lang="en-US" b="1" dirty="0" smtClean="0">
                <a:latin typeface="Arial" panose="020B0604020202020204" pitchFamily="34" charset="0"/>
                <a:cs typeface="Arial" panose="020B0604020202020204" pitchFamily="34" charset="0"/>
              </a:rPr>
              <a:t>Think </a:t>
            </a:r>
            <a:r>
              <a:rPr lang="en-US" b="1" dirty="0">
                <a:latin typeface="Arial" panose="020B0604020202020204" pitchFamily="34" charset="0"/>
                <a:cs typeface="Arial" panose="020B0604020202020204" pitchFamily="34" charset="0"/>
              </a:rPr>
              <a:t>You Bought Red Snapper? Don’t Be So Sure</a:t>
            </a:r>
          </a:p>
          <a:p>
            <a:pPr marL="0" indent="0" algn="ctr" fontAlgn="base">
              <a:buNone/>
            </a:pPr>
            <a:r>
              <a:rPr lang="en-US" dirty="0">
                <a:latin typeface="Arial" panose="020B0604020202020204" pitchFamily="34" charset="0"/>
                <a:cs typeface="Arial" panose="020B0604020202020204" pitchFamily="34" charset="0"/>
              </a:rPr>
              <a:t>Beware of fish fraud: The supply chain for seafood is opaque, and most white-fleshed fish looks similar when filleted</a:t>
            </a:r>
          </a:p>
          <a:p>
            <a:pPr marL="0" indent="0">
              <a:buNone/>
            </a:pPr>
            <a:endParaRPr lang="en-US" dirty="0"/>
          </a:p>
        </p:txBody>
      </p:sp>
      <p:pic>
        <p:nvPicPr>
          <p:cNvPr id="5" name="Picture 4"/>
          <p:cNvPicPr>
            <a:picLocks noChangeAspect="1"/>
          </p:cNvPicPr>
          <p:nvPr/>
        </p:nvPicPr>
        <p:blipFill>
          <a:blip r:embed="rId2"/>
          <a:stretch>
            <a:fillRect/>
          </a:stretch>
        </p:blipFill>
        <p:spPr>
          <a:xfrm>
            <a:off x="3983059" y="3719416"/>
            <a:ext cx="3734873" cy="785610"/>
          </a:xfrm>
          <a:prstGeom prst="rect">
            <a:avLst/>
          </a:prstGeom>
        </p:spPr>
      </p:pic>
      <p:pic>
        <p:nvPicPr>
          <p:cNvPr id="1843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056" y="3708661"/>
            <a:ext cx="3326523" cy="756028"/>
          </a:xfrm>
          <a:prstGeom prst="rect">
            <a:avLst/>
          </a:prstGeom>
          <a:noFill/>
          <a:ln>
            <a:solidFill>
              <a:schemeClr val="bg2">
                <a:lumMod val="25000"/>
              </a:schemeClr>
            </a:solidFill>
          </a:ln>
          <a:extLst>
            <a:ext uri="{909E8E84-426E-40DD-AFC4-6F175D3DCCD1}">
              <a14:hiddenFill xmlns:a14="http://schemas.microsoft.com/office/drawing/2010/main">
                <a:solidFill>
                  <a:srgbClr val="FFFFFF"/>
                </a:solidFill>
              </a14:hiddenFill>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450" y="3750948"/>
            <a:ext cx="3317654" cy="768898"/>
          </a:xfrm>
          <a:prstGeom prst="rect">
            <a:avLst/>
          </a:prstGeom>
          <a:noFill/>
          <a:ln w="9525">
            <a:solidFill>
              <a:schemeClr val="bg2">
                <a:lumMod val="2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13864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2047" y="-13446"/>
            <a:ext cx="11483788" cy="1143000"/>
          </a:xfrm>
        </p:spPr>
        <p:txBody>
          <a:bodyPr>
            <a:normAutofit/>
          </a:bodyPr>
          <a:lstStyle/>
          <a:p>
            <a:r>
              <a:rPr lang="en-US" sz="3600" b="1" dirty="0" smtClean="0">
                <a:latin typeface="Arial" panose="020B0604020202020204" pitchFamily="34" charset="0"/>
                <a:cs typeface="Arial" panose="020B0604020202020204" pitchFamily="34" charset="0"/>
              </a:rPr>
              <a:t>Four things that NFI members pledge to uphold:</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LE </a:t>
            </a:r>
            <a:fld id="{BFB98D6A-A328-44EB-8F39-A5ACA0E3EEBC}" type="slidenum">
              <a:rPr lang="en-US" sz="2400" smtClean="0"/>
              <a:t>6</a:t>
            </a:fld>
            <a:endParaRPr lang="en-US" sz="2400" dirty="0"/>
          </a:p>
        </p:txBody>
      </p:sp>
      <p:sp>
        <p:nvSpPr>
          <p:cNvPr id="3" name="Content Placeholder 2"/>
          <p:cNvSpPr>
            <a:spLocks noGrp="1"/>
          </p:cNvSpPr>
          <p:nvPr>
            <p:ph sz="quarter" idx="1"/>
          </p:nvPr>
        </p:nvSpPr>
        <p:spPr>
          <a:xfrm>
            <a:off x="430306" y="1825625"/>
            <a:ext cx="10923494" cy="4351338"/>
          </a:xfrm>
        </p:spPr>
        <p:txBody>
          <a:bodyPr/>
          <a:lstStyle/>
          <a:p>
            <a:pPr marL="514350" indent="-514350">
              <a:buFont typeface="+mj-lt"/>
              <a:buAutoNum type="arabicPeriod"/>
            </a:pPr>
            <a:r>
              <a:rPr lang="en-US" dirty="0" smtClean="0">
                <a:latin typeface="Arial" panose="020B0604020202020204" pitchFamily="34" charset="0"/>
                <a:cs typeface="Arial" panose="020B0604020202020204" pitchFamily="34" charset="0"/>
              </a:rPr>
              <a:t>That our products are correctly labeled for weights and counts.</a:t>
            </a:r>
          </a:p>
          <a:p>
            <a:pPr marL="514350" indent="-514350">
              <a:buFont typeface="+mj-lt"/>
              <a:buAutoNum type="arabicPeriod"/>
            </a:pPr>
            <a:r>
              <a:rPr lang="en-US" dirty="0" smtClean="0">
                <a:latin typeface="Arial" panose="020B0604020202020204" pitchFamily="34" charset="0"/>
                <a:cs typeface="Arial" panose="020B0604020202020204" pitchFamily="34" charset="0"/>
              </a:rPr>
              <a:t>That our products are correctly labeled for identity and that species are not substituted in any manner.</a:t>
            </a:r>
          </a:p>
          <a:p>
            <a:pPr marL="514350" indent="-514350">
              <a:buFont typeface="+mj-lt"/>
              <a:buAutoNum type="arabicPeriod"/>
            </a:pPr>
            <a:r>
              <a:rPr lang="en-US" dirty="0" smtClean="0">
                <a:latin typeface="Arial" panose="020B0604020202020204" pitchFamily="34" charset="0"/>
                <a:cs typeface="Arial" panose="020B0604020202020204" pitchFamily="34" charset="0"/>
              </a:rPr>
              <a:t>That our products are correctly labeled for country of origin.</a:t>
            </a:r>
          </a:p>
          <a:p>
            <a:pPr marL="514350" indent="-514350">
              <a:buFont typeface="+mj-lt"/>
              <a:buAutoNum type="arabicPeriod"/>
            </a:pPr>
            <a:r>
              <a:rPr lang="en-US" dirty="0" smtClean="0">
                <a:latin typeface="Arial" panose="020B0604020202020204" pitchFamily="34" charset="0"/>
                <a:cs typeface="Arial" panose="020B0604020202020204" pitchFamily="34" charset="0"/>
              </a:rPr>
              <a:t>That our products adhere to all other labeling laws.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5498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alpha val="6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9803" y="351586"/>
            <a:ext cx="10515600" cy="1072099"/>
          </a:xfrm>
        </p:spPr>
        <p:txBody>
          <a:bodyPr>
            <a:normAutofit/>
          </a:bodyPr>
          <a:lstStyle/>
          <a:p>
            <a:pPr algn="ctr"/>
            <a:r>
              <a:rPr lang="en-US" sz="4000" b="1" dirty="0" smtClean="0">
                <a:solidFill>
                  <a:schemeClr val="tx1"/>
                </a:solidFill>
                <a:latin typeface="Arial" panose="020B0604020202020204" pitchFamily="34" charset="0"/>
                <a:cs typeface="Arial" panose="020B0604020202020204" pitchFamily="34" charset="0"/>
              </a:rPr>
              <a:t>Let’s explore each of these</a:t>
            </a:r>
            <a:endParaRPr lang="en-US" sz="4000"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8604250" y="6356350"/>
            <a:ext cx="2743200" cy="365125"/>
          </a:xfrm>
        </p:spPr>
        <p:txBody>
          <a:bodyPr/>
          <a:lstStyle/>
          <a:p>
            <a:r>
              <a:rPr lang="en-US" sz="2400" dirty="0" smtClean="0"/>
              <a:t>LE </a:t>
            </a:r>
            <a:fld id="{BFB98D6A-A328-44EB-8F39-A5ACA0E3EEBC}" type="slidenum">
              <a:rPr lang="en-US" sz="2400" smtClean="0"/>
              <a:t>7</a:t>
            </a:fld>
            <a:endParaRPr lang="en-US" sz="2400" dirty="0"/>
          </a:p>
        </p:txBody>
      </p:sp>
      <p:pic>
        <p:nvPicPr>
          <p:cNvPr id="13314" name="Picture 2" descr="C:\Users\gboothby\Downloads\shutterstock_3724801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682" y="1584337"/>
            <a:ext cx="6925236" cy="4619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460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3411" y="365125"/>
            <a:ext cx="11187953" cy="1325563"/>
          </a:xfrm>
        </p:spPr>
        <p:txBody>
          <a:bodyPr>
            <a:normAutofit/>
          </a:bodyPr>
          <a:lstStyle/>
          <a:p>
            <a:r>
              <a:rPr lang="en-US" sz="3600" b="1" dirty="0" smtClean="0">
                <a:latin typeface="Arial" panose="020B0604020202020204" pitchFamily="34" charset="0"/>
                <a:cs typeface="Arial" panose="020B0604020202020204" pitchFamily="34" charset="0"/>
              </a:rPr>
              <a:t>1. Products are correctly labeled for weights and counts – what does that mean?</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LE </a:t>
            </a:r>
            <a:fld id="{BFB98D6A-A328-44EB-8F39-A5ACA0E3EEBC}" type="slidenum">
              <a:rPr lang="en-US" sz="2400" smtClean="0"/>
              <a:t>8</a:t>
            </a:fld>
            <a:endParaRPr lang="en-US" sz="2400" dirty="0"/>
          </a:p>
        </p:txBody>
      </p:sp>
      <p:sp>
        <p:nvSpPr>
          <p:cNvPr id="3" name="Content Placeholder 2"/>
          <p:cNvSpPr>
            <a:spLocks noGrp="1"/>
          </p:cNvSpPr>
          <p:nvPr>
            <p:ph sz="quarter" idx="1"/>
          </p:nvPr>
        </p:nvSpPr>
        <p:spPr>
          <a:xfrm>
            <a:off x="457199" y="1825625"/>
            <a:ext cx="11161059" cy="4351338"/>
          </a:xfrm>
        </p:spPr>
        <p:txBody>
          <a:bodyPr>
            <a:normAutofit/>
          </a:bodyPr>
          <a:lstStyle/>
          <a:p>
            <a:r>
              <a:rPr lang="en-US" dirty="0" smtClean="0">
                <a:latin typeface="Arial" panose="020B0604020202020204" pitchFamily="34" charset="0"/>
                <a:cs typeface="Arial" panose="020B0604020202020204" pitchFamily="34" charset="0"/>
              </a:rPr>
              <a:t>According to federal regulations, seafood is sold by weight, with the exception of shellfish which can be sold by weight and/or count.</a:t>
            </a:r>
          </a:p>
          <a:p>
            <a:r>
              <a:rPr lang="en-US" dirty="0" smtClean="0">
                <a:latin typeface="Arial" panose="020B0604020202020204" pitchFamily="34" charset="0"/>
                <a:cs typeface="Arial" panose="020B0604020202020204" pitchFamily="34" charset="0"/>
              </a:rPr>
              <a:t>The weight declared on the label must be at least the actual weight or count.</a:t>
            </a:r>
          </a:p>
          <a:p>
            <a:r>
              <a:rPr lang="en-US" dirty="0" smtClean="0">
                <a:latin typeface="Arial" panose="020B0604020202020204" pitchFamily="34" charset="0"/>
                <a:cs typeface="Arial" panose="020B0604020202020204" pitchFamily="34" charset="0"/>
              </a:rPr>
              <a:t>Glazing (ice covering) is not considered part of the stated net weight.</a:t>
            </a:r>
          </a:p>
          <a:p>
            <a:r>
              <a:rPr lang="en-US" dirty="0" smtClean="0">
                <a:latin typeface="Arial" panose="020B0604020202020204" pitchFamily="34" charset="0"/>
                <a:cs typeface="Arial" panose="020B0604020202020204" pitchFamily="34" charset="0"/>
              </a:rPr>
              <a:t>Mislabeling </a:t>
            </a:r>
            <a:r>
              <a:rPr lang="en-US" dirty="0">
                <a:latin typeface="Arial" panose="020B0604020202020204" pitchFamily="34" charset="0"/>
                <a:cs typeface="Arial" panose="020B0604020202020204" pitchFamily="34" charset="0"/>
              </a:rPr>
              <a:t>for weight is considered </a:t>
            </a:r>
            <a:r>
              <a:rPr lang="en-US" dirty="0" smtClean="0">
                <a:latin typeface="Arial" panose="020B0604020202020204" pitchFamily="34" charset="0"/>
                <a:cs typeface="Arial" panose="020B0604020202020204" pitchFamily="34" charset="0"/>
              </a:rPr>
              <a:t>fraud. Rounding up weights or </a:t>
            </a:r>
            <a:r>
              <a:rPr lang="en-US" dirty="0">
                <a:latin typeface="Arial" panose="020B0604020202020204" pitchFamily="34" charset="0"/>
                <a:cs typeface="Arial" panose="020B0604020202020204" pitchFamily="34" charset="0"/>
              </a:rPr>
              <a:t>adding extra materials to increase the weight are examples of </a:t>
            </a:r>
            <a:r>
              <a:rPr lang="en-US" dirty="0" smtClean="0">
                <a:latin typeface="Arial" panose="020B0604020202020204" pitchFamily="34" charset="0"/>
                <a:cs typeface="Arial" panose="020B0604020202020204" pitchFamily="34" charset="0"/>
              </a:rPr>
              <a:t>mislabeling fraud.</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169347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7918" y="147918"/>
            <a:ext cx="12044082" cy="1542770"/>
          </a:xfrm>
        </p:spPr>
        <p:txBody>
          <a:bodyPr>
            <a:normAutofit/>
          </a:bodyPr>
          <a:lstStyle/>
          <a:p>
            <a:r>
              <a:rPr lang="en-US" sz="3600" b="1" dirty="0" smtClean="0">
                <a:latin typeface="Arial" panose="020B0604020202020204" pitchFamily="34" charset="0"/>
                <a:cs typeface="Arial" panose="020B0604020202020204" pitchFamily="34" charset="0"/>
              </a:rPr>
              <a:t>1. Products </a:t>
            </a:r>
            <a:r>
              <a:rPr lang="en-US" sz="3600" b="1" dirty="0">
                <a:latin typeface="Arial" panose="020B0604020202020204" pitchFamily="34" charset="0"/>
                <a:cs typeface="Arial" panose="020B0604020202020204" pitchFamily="34" charset="0"/>
              </a:rPr>
              <a:t>are correctly labeled for weights and counts – what does that </a:t>
            </a:r>
            <a:r>
              <a:rPr lang="en-US" sz="3600" b="1" dirty="0" smtClean="0">
                <a:latin typeface="Arial" panose="020B0604020202020204" pitchFamily="34" charset="0"/>
                <a:cs typeface="Arial" panose="020B0604020202020204" pitchFamily="34" charset="0"/>
              </a:rPr>
              <a:t>mean for your team?</a:t>
            </a:r>
            <a:endParaRPr lang="en-US" sz="3600" b="1" strike="sngStrik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US" sz="2400" dirty="0" smtClean="0"/>
              <a:t>LE </a:t>
            </a:r>
            <a:fld id="{BFB98D6A-A328-44EB-8F39-A5ACA0E3EEBC}" type="slidenum">
              <a:rPr lang="en-US" sz="2400" smtClean="0"/>
              <a:t>9</a:t>
            </a:fld>
            <a:endParaRPr lang="en-US" sz="2400" dirty="0"/>
          </a:p>
        </p:txBody>
      </p:sp>
      <p:sp>
        <p:nvSpPr>
          <p:cNvPr id="3" name="Content Placeholder 2"/>
          <p:cNvSpPr>
            <a:spLocks noGrp="1"/>
          </p:cNvSpPr>
          <p:nvPr>
            <p:ph sz="quarter" idx="1"/>
          </p:nvPr>
        </p:nvSpPr>
        <p:spPr>
          <a:xfrm>
            <a:off x="403412" y="2376393"/>
            <a:ext cx="11551023" cy="4284663"/>
          </a:xfrm>
        </p:spPr>
        <p:txBody>
          <a:bodyPr>
            <a:normAutofit/>
          </a:bodyPr>
          <a:lstStyle/>
          <a:p>
            <a:r>
              <a:rPr lang="en-US" dirty="0" smtClean="0">
                <a:latin typeface="Arial" panose="020B0604020202020204" pitchFamily="34" charset="0"/>
                <a:cs typeface="Arial" panose="020B0604020202020204" pitchFamily="34" charset="0"/>
              </a:rPr>
              <a:t>Line employees are trained to ensure that the product label accurately reflects the content and provides a good value.</a:t>
            </a:r>
          </a:p>
          <a:p>
            <a:r>
              <a:rPr lang="en-US" dirty="0" smtClean="0">
                <a:latin typeface="Arial" panose="020B0604020202020204" pitchFamily="34" charset="0"/>
                <a:cs typeface="Arial" panose="020B0604020202020204" pitchFamily="34" charset="0"/>
              </a:rPr>
              <a:t>Understand and follow our procedures for accurately weighing products and calibrating scales.</a:t>
            </a:r>
          </a:p>
          <a:p>
            <a:r>
              <a:rPr lang="en-US" dirty="0" smtClean="0">
                <a:latin typeface="Arial" panose="020B0604020202020204" pitchFamily="34" charset="0"/>
                <a:cs typeface="Arial" panose="020B0604020202020204" pitchFamily="34" charset="0"/>
              </a:rPr>
              <a:t>Understand customer specifications and how they may differ from company to company.</a:t>
            </a:r>
          </a:p>
        </p:txBody>
      </p:sp>
    </p:spTree>
    <p:extLst>
      <p:ext uri="{BB962C8B-B14F-4D97-AF65-F5344CB8AC3E}">
        <p14:creationId xmlns:p14="http://schemas.microsoft.com/office/powerpoint/2010/main" val="29819776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5363</TotalTime>
  <Words>1191</Words>
  <Application>Microsoft Office PowerPoint</Application>
  <PresentationFormat>Widescreen</PresentationFormat>
  <Paragraphs>102</Paragraphs>
  <Slides>18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Bookman Old Style</vt:lpstr>
      <vt:lpstr>Calibri</vt:lpstr>
      <vt:lpstr>Gill Sans MT</vt:lpstr>
      <vt:lpstr>Wingdings</vt:lpstr>
      <vt:lpstr>Wingdings 3</vt:lpstr>
      <vt:lpstr>Origin</vt:lpstr>
      <vt:lpstr>Better Seafood Board (BSB) Economic Integrity Training (for Line Employees)</vt:lpstr>
      <vt:lpstr>Our company takes pride in its membership in the National Fisheries Institute (NFI) and the Better Seafood Board (BSB).</vt:lpstr>
      <vt:lpstr>As an NFI member, we have pledged to conduct business in an honest and trustworthy manner.</vt:lpstr>
      <vt:lpstr>Honesty and trustworthiness are important to our business because:</vt:lpstr>
      <vt:lpstr>Not following principles of best practices can lead to:</vt:lpstr>
      <vt:lpstr>Four things that NFI members pledge to uphold:</vt:lpstr>
      <vt:lpstr>Let’s explore each of these</vt:lpstr>
      <vt:lpstr>1. Products are correctly labeled for weights and counts – what does that mean?</vt:lpstr>
      <vt:lpstr>1. Products are correctly labeled for weights and counts – what does that mean for your team?</vt:lpstr>
      <vt:lpstr>2. Products are correctly labeled for identity and that species are not substituted in any manner – what does that mean?</vt:lpstr>
      <vt:lpstr>2. Products are correctly labeled for identity and that species are not substituted in any manner</vt:lpstr>
      <vt:lpstr>2. Products are correctly labeled for identity and that species are not substituted in any manner – what does that mean for your team?</vt:lpstr>
      <vt:lpstr>3. Products are correctly labeled for the country of origin – what does that mean?</vt:lpstr>
      <vt:lpstr>3. Products are correctly labeled for the country of origin – what does that mean?</vt:lpstr>
      <vt:lpstr>4. Products adhere to all other labeling laws – what does that mean?</vt:lpstr>
      <vt:lpstr>4. Products adhere to all other labeling laws – what does that mean for your team?</vt:lpstr>
      <vt:lpstr>In summary</vt:lpstr>
      <vt:lpstr>Definitions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Better Seafood Board (BSB) Training</dc:title>
  <dc:creator>Mark Bowen</dc:creator>
  <cp:lastModifiedBy>Mark Bowen</cp:lastModifiedBy>
  <cp:revision>139</cp:revision>
  <dcterms:created xsi:type="dcterms:W3CDTF">2016-02-10T17:41:54Z</dcterms:created>
  <dcterms:modified xsi:type="dcterms:W3CDTF">2018-05-01T15:50:32Z</dcterms:modified>
</cp:coreProperties>
</file>