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1"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8" d="100"/>
          <a:sy n="98" d="100"/>
        </p:scale>
        <p:origin x="102" y="4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0F854-1CC5-44C0-8124-449C3740ACF7}" type="datetimeFigureOut">
              <a:rPr lang="en-US" smtClean="0"/>
              <a:t>5/1/2018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9315B-D894-40CF-BA4A-B6851F56F362}" type="slidenum">
              <a:rPr lang="en-US" smtClean="0"/>
              <a:t>‹#›</a:t>
            </a:fld>
            <a:endParaRPr lang="en-US" dirty="0"/>
          </a:p>
        </p:txBody>
      </p:sp>
    </p:spTree>
    <p:extLst>
      <p:ext uri="{BB962C8B-B14F-4D97-AF65-F5344CB8AC3E}">
        <p14:creationId xmlns:p14="http://schemas.microsoft.com/office/powerpoint/2010/main" val="238754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D40DE-102E-4735-8F8E-B9A59A59B5C3}" type="slidenum">
              <a:rPr lang="en-US" smtClean="0"/>
              <a:t>1</a:t>
            </a:fld>
            <a:endParaRPr lang="en-US" dirty="0"/>
          </a:p>
        </p:txBody>
      </p:sp>
    </p:spTree>
    <p:extLst>
      <p:ext uri="{BB962C8B-B14F-4D97-AF65-F5344CB8AC3E}">
        <p14:creationId xmlns:p14="http://schemas.microsoft.com/office/powerpoint/2010/main" val="294456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57C09D23-F095-493A-BDD3-93792E88090C}" type="datetime1">
              <a:rPr lang="en-US" smtClean="0"/>
              <a:t>5/1/2018</a:t>
            </a:fld>
            <a:endParaRPr lang="en-US" dirty="0"/>
          </a:p>
        </p:txBody>
      </p:sp>
      <p:sp>
        <p:nvSpPr>
          <p:cNvPr id="17" name="Footer Placeholder 16"/>
          <p:cNvSpPr>
            <a:spLocks noGrp="1"/>
          </p:cNvSpPr>
          <p:nvPr>
            <p:ph type="ftr" sz="quarter" idx="11"/>
          </p:nvPr>
        </p:nvSpPr>
        <p:spPr>
          <a:xfrm>
            <a:off x="3864864" y="6355080"/>
            <a:ext cx="4632960" cy="365760"/>
          </a:xfrm>
        </p:spPr>
        <p:txBody>
          <a:bodyPr/>
          <a:lstStyle/>
          <a:p>
            <a:endParaRPr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BFB98D6A-A328-44EB-8F39-A5ACA0E3EEBC}" type="slidenum">
              <a:rPr lang="en-US" smtClean="0"/>
              <a:t>‹#›</a:t>
            </a:fld>
            <a:endParaRPr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707855-FF26-4C99-8848-9A19981F1BE6}" type="datetime1">
              <a:rPr lang="en-US" smtClean="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8D6A-A328-44EB-8F39-A5ACA0E3EEB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1C8501-7C41-49B0-B9F2-A0C341B449D7}" type="datetime1">
              <a:rPr lang="en-US" smtClean="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8D6A-A328-44EB-8F39-A5ACA0E3EEBC}" type="slidenum">
              <a:rPr lang="en-US" smtClean="0"/>
              <a:t>‹#›</a:t>
            </a:fld>
            <a:endParaRPr lang="en-US" dirty="0"/>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8313C6-3507-47C8-BCD4-ED8C1B158B3A}" type="datetime1">
              <a:rPr lang="en-US" smtClean="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8D6A-A328-44EB-8F39-A5ACA0E3EEBC}" type="slidenum">
              <a:rPr lang="en-US" smtClean="0"/>
              <a:t>‹#›</a:t>
            </a:fld>
            <a:endParaRPr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95AD6ED0-7B47-487A-821D-EB8E1540AD7C}" type="datetime1">
              <a:rPr lang="en-US" smtClean="0"/>
              <a:t>5/1/2018</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endParaRPr lang="en-US" dirty="0"/>
          </a:p>
        </p:txBody>
      </p:sp>
      <p:sp>
        <p:nvSpPr>
          <p:cNvPr id="6" name="Slide Number Placeholder 5"/>
          <p:cNvSpPr>
            <a:spLocks noGrp="1"/>
          </p:cNvSpPr>
          <p:nvPr>
            <p:ph type="sldNum" sz="quarter" idx="12"/>
          </p:nvPr>
        </p:nvSpPr>
        <p:spPr>
          <a:xfrm>
            <a:off x="1426464" y="6355080"/>
            <a:ext cx="2027936" cy="365760"/>
          </a:xfrm>
        </p:spPr>
        <p:txBody>
          <a:bodyPr/>
          <a:lstStyle/>
          <a:p>
            <a:fld id="{BFB98D6A-A328-44EB-8F39-A5ACA0E3EEBC}" type="slidenum">
              <a:rPr lang="en-US" smtClean="0"/>
              <a:t>‹#›</a:t>
            </a:fld>
            <a:endParaRPr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74DE4BB-F871-4453-B9D2-0BAFAF8E076B}" type="datetime1">
              <a:rPr lang="en-US" smtClean="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8D6A-A328-44EB-8F39-A5ACA0E3EEBC}" type="slidenum">
              <a:rPr lang="en-US" smtClean="0"/>
              <a:t>‹#›</a:t>
            </a:fld>
            <a:endParaRPr lang="en-US" dirty="0"/>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F32A4DC-98BD-459C-A4CD-675E03509297}" type="datetime1">
              <a:rPr lang="en-US" smtClean="0"/>
              <a:t>5/1/2018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B98D6A-A328-44EB-8F39-A5ACA0E3EEBC}" type="slidenum">
              <a:rPr lang="en-US" smtClean="0"/>
              <a:t>‹#›</a:t>
            </a:fld>
            <a:endParaRPr lang="en-US" dirty="0"/>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1377F6-2661-4DD7-8214-99494DD9E33B}" type="datetime1">
              <a:rPr lang="en-US" smtClean="0"/>
              <a:t>5/1/2018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B98D6A-A328-44EB-8F39-A5ACA0E3EEBC}" type="slidenum">
              <a:rPr lang="en-US" smtClean="0"/>
              <a:t>‹#›</a:t>
            </a:fld>
            <a:endParaRPr lang="en-US" dirty="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D6127-6B8F-4E2D-AB55-9D0641606A48}" type="datetime1">
              <a:rPr lang="en-US" smtClean="0"/>
              <a:t>5/1/2018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B98D6A-A328-44EB-8F39-A5ACA0E3EEBC}" type="slidenum">
              <a:rPr lang="en-US" smtClean="0"/>
              <a:t>‹#›</a:t>
            </a:fld>
            <a:endParaRPr lang="en-US" dirty="0"/>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075644-753D-4C1D-8316-AE84E0E0A49B}" type="datetime1">
              <a:rPr lang="en-US" smtClean="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8D6A-A328-44EB-8F39-A5ACA0E3EEBC}" type="slidenum">
              <a:rPr lang="en-US" smtClean="0"/>
              <a:t>‹#›</a:t>
            </a:fld>
            <a:endParaRPr lang="en-US"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F0BE85-FAD3-472E-80BC-869142E5544D}" type="datetime1">
              <a:rPr lang="en-US" smtClean="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8D6A-A328-44EB-8F39-A5ACA0E3EEBC}" type="slidenum">
              <a:rPr lang="en-US" smtClean="0"/>
              <a:t>‹#›</a:t>
            </a:fld>
            <a:endParaRPr lang="en-US"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B7C428C5-EBE3-41E0-9933-991656C1CF97}" type="datetime1">
              <a:rPr lang="en-US" smtClean="0"/>
              <a:t>5/1/2018</a:t>
            </a:fld>
            <a:endParaRPr lang="en-US" dirty="0"/>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BFB98D6A-A328-44EB-8F39-A5ACA0E3EEBC}" type="slidenum">
              <a:rPr lang="en-US" smtClean="0"/>
              <a:t>‹#›</a:t>
            </a:fld>
            <a:endParaRPr lang="en-US" dirty="0"/>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899" y="597928"/>
            <a:ext cx="10744200" cy="2387600"/>
          </a:xfrm>
        </p:spPr>
        <p:txBody>
          <a:bodyPr>
            <a:normAutofit/>
          </a:bodyPr>
          <a:lstStyle/>
          <a:p>
            <a:pPr algn="ctr"/>
            <a:r>
              <a:rPr lang="en-US" sz="4000" b="1" dirty="0" smtClean="0">
                <a:latin typeface="Arial" panose="020B0604020202020204" pitchFamily="34" charset="0"/>
                <a:cs typeface="Arial" panose="020B0604020202020204" pitchFamily="34" charset="0"/>
              </a:rPr>
              <a:t>Better Seafood Board (BSB) Economic Integrity Training</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(for B2B sales and procurement)</a:t>
            </a:r>
            <a:endParaRPr lang="en-US" sz="3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8737600" y="6356350"/>
            <a:ext cx="2743200" cy="365125"/>
          </a:xfrm>
        </p:spPr>
        <p:txBody>
          <a:bodyPr/>
          <a:lstStyle/>
          <a:p>
            <a:r>
              <a:rPr lang="en-US" sz="2400" dirty="0" smtClean="0"/>
              <a:t>B2B </a:t>
            </a:r>
            <a:fld id="{BFB98D6A-A328-44EB-8F39-A5ACA0E3EEBC}" type="slidenum">
              <a:rPr lang="en-US" sz="2400" smtClean="0"/>
              <a:t>1</a:t>
            </a:fld>
            <a:endParaRPr lang="en-US" sz="2400" dirty="0"/>
          </a:p>
        </p:txBody>
      </p:sp>
      <p:pic>
        <p:nvPicPr>
          <p:cNvPr id="4098" name="Picture 2" descr="C:\Users\gboothby\Downloads\shutterstock_3149608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2869" y="2674773"/>
            <a:ext cx="6841645" cy="357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136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539937"/>
            <a:ext cx="11788588" cy="1689143"/>
          </a:xfrm>
        </p:spPr>
        <p:txBody>
          <a:bodyPr>
            <a:noAutofit/>
          </a:bodyPr>
          <a:lstStyle/>
          <a:p>
            <a:r>
              <a:rPr lang="en-US" sz="3600" b="1" dirty="0" smtClean="0">
                <a:latin typeface="Arial" panose="020B0604020202020204" pitchFamily="34" charset="0"/>
                <a:cs typeface="Arial" panose="020B0604020202020204" pitchFamily="34" charset="0"/>
              </a:rPr>
              <a:t>2. Products are correctly labeled for identity and that species are not substituted in any manner – what does that mean?</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B2B </a:t>
            </a:r>
            <a:fld id="{BFB98D6A-A328-44EB-8F39-A5ACA0E3EEBC}" type="slidenum">
              <a:rPr lang="en-US" sz="2400" smtClean="0"/>
              <a:t>10</a:t>
            </a:fld>
            <a:endParaRPr lang="en-US" sz="2400" dirty="0"/>
          </a:p>
        </p:txBody>
      </p:sp>
      <p:sp>
        <p:nvSpPr>
          <p:cNvPr id="3" name="Content Placeholder 2"/>
          <p:cNvSpPr>
            <a:spLocks noGrp="1"/>
          </p:cNvSpPr>
          <p:nvPr>
            <p:ph sz="quarter" idx="1"/>
          </p:nvPr>
        </p:nvSpPr>
        <p:spPr>
          <a:xfrm>
            <a:off x="215153" y="2354893"/>
            <a:ext cx="11685493" cy="3978672"/>
          </a:xfrm>
        </p:spPr>
        <p:txBody>
          <a:bodyPr>
            <a:normAutofit/>
          </a:bodyPr>
          <a:lstStyle/>
          <a:p>
            <a:r>
              <a:rPr lang="en-US" dirty="0" smtClean="0">
                <a:latin typeface="Arial" panose="020B0604020202020204" pitchFamily="34" charset="0"/>
                <a:cs typeface="Arial" panose="020B0604020202020204" pitchFamily="34" charset="0"/>
              </a:rPr>
              <a:t>Species of fish can be easily substituted for that listed on the label and not detected by the purchaser due to similar appearance.</a:t>
            </a:r>
          </a:p>
          <a:p>
            <a:r>
              <a:rPr lang="en-US" dirty="0" smtClean="0">
                <a:latin typeface="Arial" panose="020B0604020202020204" pitchFamily="34" charset="0"/>
                <a:cs typeface="Arial" panose="020B0604020202020204" pitchFamily="34" charset="0"/>
              </a:rPr>
              <a:t>Substituting one species of fish for another that is listed on the menu or the label is considered fraud.</a:t>
            </a:r>
          </a:p>
          <a:p>
            <a:r>
              <a:rPr lang="en-US" dirty="0" smtClean="0">
                <a:latin typeface="Arial" panose="020B0604020202020204" pitchFamily="34" charset="0"/>
                <a:cs typeface="Arial" panose="020B0604020202020204" pitchFamily="34" charset="0"/>
              </a:rPr>
              <a:t>Substituting one species of fish for another can also present safety hazards since species are handled differently due to specific risks.</a:t>
            </a:r>
          </a:p>
          <a:p>
            <a:r>
              <a:rPr lang="en-US" dirty="0" smtClean="0">
                <a:latin typeface="Arial" panose="020B0604020202020204" pitchFamily="34" charset="0"/>
                <a:cs typeface="Arial" panose="020B0604020202020204" pitchFamily="34" charset="0"/>
              </a:rPr>
              <a:t>Substitution may unknowingly present health risks since specific species may bring about allergic reactions in certain individuals.</a:t>
            </a:r>
          </a:p>
        </p:txBody>
      </p:sp>
    </p:spTree>
    <p:extLst>
      <p:ext uri="{BB962C8B-B14F-4D97-AF65-F5344CB8AC3E}">
        <p14:creationId xmlns:p14="http://schemas.microsoft.com/office/powerpoint/2010/main" val="324839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9281" y="338231"/>
            <a:ext cx="11698943" cy="1396440"/>
          </a:xfrm>
        </p:spPr>
        <p:txBody>
          <a:bodyPr>
            <a:normAutofit/>
          </a:bodyPr>
          <a:lstStyle/>
          <a:p>
            <a:r>
              <a:rPr lang="en-US" sz="3600" b="1" dirty="0" smtClean="0">
                <a:latin typeface="Arial" panose="020B0604020202020204" pitchFamily="34" charset="0"/>
                <a:cs typeface="Arial" panose="020B0604020202020204" pitchFamily="34" charset="0"/>
              </a:rPr>
              <a:t>2. Products are correctly labeled for identity and that species are not substituted in any manner</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B2B </a:t>
            </a:r>
            <a:fld id="{BFB98D6A-A328-44EB-8F39-A5ACA0E3EEBC}" type="slidenum">
              <a:rPr lang="en-US" sz="2400" smtClean="0"/>
              <a:t>11</a:t>
            </a:fld>
            <a:endParaRPr lang="en-US" sz="2400" dirty="0"/>
          </a:p>
        </p:txBody>
      </p:sp>
      <p:sp>
        <p:nvSpPr>
          <p:cNvPr id="3" name="Content Placeholder 2"/>
          <p:cNvSpPr>
            <a:spLocks noGrp="1"/>
          </p:cNvSpPr>
          <p:nvPr>
            <p:ph sz="quarter" idx="1"/>
          </p:nvPr>
        </p:nvSpPr>
        <p:spPr>
          <a:xfrm>
            <a:off x="174812" y="1865966"/>
            <a:ext cx="6763870" cy="4351338"/>
          </a:xfrm>
        </p:spPr>
        <p:txBody>
          <a:bodyPr>
            <a:normAutofit/>
          </a:bodyPr>
          <a:lstStyle/>
          <a:p>
            <a:r>
              <a:rPr lang="en-US" dirty="0" smtClean="0">
                <a:latin typeface="Arial" panose="020B0604020202020204" pitchFamily="34" charset="0"/>
                <a:cs typeface="Arial" panose="020B0604020202020204" pitchFamily="34" charset="0"/>
              </a:rPr>
              <a:t>All fish should be labeled according to the FDA seafood list and acceptable market names should be used.</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will work with our customers so they understand the importance of using the names we provide for the products sold to their company.</a:t>
            </a:r>
          </a:p>
          <a:p>
            <a:endParaRPr lang="en-US" dirty="0" smtClean="0"/>
          </a:p>
          <a:p>
            <a:pPr marL="0" indent="0">
              <a:buNone/>
            </a:pPr>
            <a:endParaRPr lang="en-US" dirty="0" smtClean="0"/>
          </a:p>
        </p:txBody>
      </p:sp>
      <p:pic>
        <p:nvPicPr>
          <p:cNvPr id="5" name="Picture 4"/>
          <p:cNvPicPr>
            <a:picLocks noChangeAspect="1"/>
          </p:cNvPicPr>
          <p:nvPr/>
        </p:nvPicPr>
        <p:blipFill>
          <a:blip r:embed="rId2"/>
          <a:stretch>
            <a:fillRect/>
          </a:stretch>
        </p:blipFill>
        <p:spPr>
          <a:xfrm>
            <a:off x="6960908" y="2212726"/>
            <a:ext cx="4912846" cy="2623916"/>
          </a:xfrm>
          <a:prstGeom prst="rect">
            <a:avLst/>
          </a:prstGeom>
        </p:spPr>
      </p:pic>
    </p:spTree>
    <p:extLst>
      <p:ext uri="{BB962C8B-B14F-4D97-AF65-F5344CB8AC3E}">
        <p14:creationId xmlns:p14="http://schemas.microsoft.com/office/powerpoint/2010/main" val="134697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6175" y="956793"/>
            <a:ext cx="11362765" cy="1325563"/>
          </a:xfrm>
        </p:spPr>
        <p:txBody>
          <a:bodyPr>
            <a:noAutofit/>
          </a:bodyPr>
          <a:lstStyle/>
          <a:p>
            <a:r>
              <a:rPr lang="en-US" sz="3600" b="1" dirty="0">
                <a:latin typeface="Arial" panose="020B0604020202020204" pitchFamily="34" charset="0"/>
                <a:cs typeface="Arial" panose="020B0604020202020204" pitchFamily="34" charset="0"/>
              </a:rPr>
              <a:t>2</a:t>
            </a:r>
            <a:r>
              <a:rPr lang="en-US" sz="3600" b="1" dirty="0" smtClean="0">
                <a:latin typeface="Arial" panose="020B0604020202020204" pitchFamily="34" charset="0"/>
                <a:cs typeface="Arial" panose="020B0604020202020204" pitchFamily="34" charset="0"/>
              </a:rPr>
              <a:t>. Products </a:t>
            </a:r>
            <a:r>
              <a:rPr lang="en-US" sz="3600" b="1" dirty="0">
                <a:latin typeface="Arial" panose="020B0604020202020204" pitchFamily="34" charset="0"/>
                <a:cs typeface="Arial" panose="020B0604020202020204" pitchFamily="34" charset="0"/>
              </a:rPr>
              <a:t>are correctly labeled for identity and that species are not substituted in any manner – what does that </a:t>
            </a:r>
            <a:r>
              <a:rPr lang="en-US" sz="3600" b="1" dirty="0" smtClean="0">
                <a:latin typeface="Arial" panose="020B0604020202020204" pitchFamily="34" charset="0"/>
                <a:cs typeface="Arial" panose="020B0604020202020204" pitchFamily="34" charset="0"/>
              </a:rPr>
              <a:t>mean for your team?</a:t>
            </a:r>
            <a:endParaRPr lang="en-US" sz="3600" b="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B2B </a:t>
            </a:r>
            <a:fld id="{BFB98D6A-A328-44EB-8F39-A5ACA0E3EEBC}" type="slidenum">
              <a:rPr lang="en-US" sz="2400" smtClean="0"/>
              <a:t>12</a:t>
            </a:fld>
            <a:endParaRPr lang="en-US" sz="2400" dirty="0"/>
          </a:p>
        </p:txBody>
      </p:sp>
      <p:sp>
        <p:nvSpPr>
          <p:cNvPr id="3" name="Content Placeholder 2"/>
          <p:cNvSpPr>
            <a:spLocks noGrp="1"/>
          </p:cNvSpPr>
          <p:nvPr>
            <p:ph sz="quarter" idx="1"/>
          </p:nvPr>
        </p:nvSpPr>
        <p:spPr>
          <a:xfrm>
            <a:off x="349624" y="2191871"/>
            <a:ext cx="11456894" cy="4173350"/>
          </a:xfrm>
        </p:spPr>
        <p:txBody>
          <a:bodyPr>
            <a:normAutofit lnSpcReduction="10000"/>
          </a:bodyPr>
          <a:lstStyle/>
          <a:p>
            <a:r>
              <a:rPr lang="en-US" dirty="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ur reputation is essential to our success as a business. Setting standards and procedures and communicating them to our suppliers and customers builds our reputation as a trusted brand in the industry.</a:t>
            </a:r>
          </a:p>
          <a:p>
            <a:r>
              <a:rPr lang="en-US" dirty="0" smtClean="0">
                <a:latin typeface="Arial" panose="020B0604020202020204" pitchFamily="34" charset="0"/>
                <a:cs typeface="Arial" panose="020B0604020202020204" pitchFamily="34" charset="0"/>
              </a:rPr>
              <a:t>Species substitution is illegal and creates legal, financial and reputational risk for your business.</a:t>
            </a:r>
          </a:p>
          <a:p>
            <a:r>
              <a:rPr lang="en-US" dirty="0" smtClean="0">
                <a:latin typeface="Arial" panose="020B0604020202020204" pitchFamily="34" charset="0"/>
                <a:cs typeface="Arial" panose="020B0604020202020204" pitchFamily="34" charset="0"/>
              </a:rPr>
              <a:t>For species apt to be substituted, perform </a:t>
            </a:r>
            <a:r>
              <a:rPr lang="en-US" dirty="0">
                <a:latin typeface="Arial" panose="020B0604020202020204" pitchFamily="34" charset="0"/>
                <a:cs typeface="Arial" panose="020B0604020202020204" pitchFamily="34" charset="0"/>
              </a:rPr>
              <a:t>random DNA testing to verify there is no species substitution.</a:t>
            </a:r>
          </a:p>
          <a:p>
            <a:r>
              <a:rPr lang="en-US" dirty="0" smtClean="0">
                <a:latin typeface="Arial" panose="020B0604020202020204" pitchFamily="34" charset="0"/>
                <a:cs typeface="Arial" panose="020B0604020202020204" pitchFamily="34" charset="0"/>
              </a:rPr>
              <a:t>Develop specifications that clearly state that species will be correctly labeled.</a:t>
            </a:r>
          </a:p>
          <a:p>
            <a:r>
              <a:rPr lang="en-US" dirty="0" smtClean="0">
                <a:latin typeface="Arial" panose="020B0604020202020204" pitchFamily="34" charset="0"/>
                <a:cs typeface="Arial" panose="020B0604020202020204" pitchFamily="34" charset="0"/>
              </a:rPr>
              <a:t>Understand what specific species the customer is seeking to buy.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65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365125"/>
            <a:ext cx="11389659" cy="1325563"/>
          </a:xfrm>
        </p:spPr>
        <p:txBody>
          <a:bodyPr>
            <a:normAutofit/>
          </a:bodyPr>
          <a:lstStyle/>
          <a:p>
            <a:r>
              <a:rPr lang="en-US" sz="3600" b="1" dirty="0" smtClean="0">
                <a:latin typeface="Arial" panose="020B0604020202020204" pitchFamily="34" charset="0"/>
                <a:cs typeface="Arial" panose="020B0604020202020204" pitchFamily="34" charset="0"/>
              </a:rPr>
              <a:t>3. Products are correctly labeled for the country of origin – what does that mean ?</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724900" y="6311900"/>
            <a:ext cx="2743200" cy="365125"/>
          </a:xfrm>
        </p:spPr>
        <p:txBody>
          <a:bodyPr/>
          <a:lstStyle/>
          <a:p>
            <a:r>
              <a:rPr lang="en-US" sz="2400" dirty="0" smtClean="0"/>
              <a:t>B2B </a:t>
            </a:r>
            <a:fld id="{BFB98D6A-A328-44EB-8F39-A5ACA0E3EEBC}" type="slidenum">
              <a:rPr lang="en-US" sz="2400" smtClean="0"/>
              <a:t>13</a:t>
            </a:fld>
            <a:endParaRPr lang="en-US" sz="2400" dirty="0"/>
          </a:p>
        </p:txBody>
      </p:sp>
      <p:sp>
        <p:nvSpPr>
          <p:cNvPr id="3" name="Content Placeholder 2"/>
          <p:cNvSpPr>
            <a:spLocks noGrp="1"/>
          </p:cNvSpPr>
          <p:nvPr>
            <p:ph sz="quarter" idx="1"/>
          </p:nvPr>
        </p:nvSpPr>
        <p:spPr>
          <a:xfrm>
            <a:off x="228600" y="1748118"/>
            <a:ext cx="7339652" cy="4800599"/>
          </a:xfrm>
        </p:spPr>
        <p:txBody>
          <a:bodyPr>
            <a:normAutofit fontScale="92500" lnSpcReduction="10000"/>
          </a:bodyPr>
          <a:lstStyle/>
          <a:p>
            <a:r>
              <a:rPr lang="en-US" dirty="0" smtClean="0">
                <a:latin typeface="Arial" panose="020B0604020202020204" pitchFamily="34" charset="0"/>
                <a:cs typeface="Arial" panose="020B0604020202020204" pitchFamily="34" charset="0"/>
              </a:rPr>
              <a:t>Unprocessed fish and shellfish sold at retail in the United States are required by federal regulations to be labeled with their country of origin.</a:t>
            </a:r>
          </a:p>
          <a:p>
            <a:r>
              <a:rPr lang="en-US" dirty="0" smtClean="0">
                <a:latin typeface="Arial" panose="020B0604020202020204" pitchFamily="34" charset="0"/>
                <a:cs typeface="Arial" panose="020B0604020202020204" pitchFamily="34" charset="0"/>
              </a:rPr>
              <a:t>For fish and shellfish, the label must also state the method of production, whether that is wild caught or farm raised.</a:t>
            </a:r>
          </a:p>
          <a:p>
            <a:r>
              <a:rPr lang="en-US" dirty="0" smtClean="0">
                <a:latin typeface="Arial" panose="020B0604020202020204" pitchFamily="34" charset="0"/>
                <a:cs typeface="Arial" panose="020B0604020202020204" pitchFamily="34" charset="0"/>
              </a:rPr>
              <a:t>The language and format used on labels must be in compliance with federal regulations.</a:t>
            </a:r>
          </a:p>
          <a:p>
            <a:r>
              <a:rPr lang="en-US" dirty="0" smtClean="0">
                <a:latin typeface="Arial" panose="020B0604020202020204" pitchFamily="34" charset="0"/>
                <a:cs typeface="Arial" panose="020B0604020202020204" pitchFamily="34" charset="0"/>
              </a:rPr>
              <a:t>The country of origin may change due to processing and staff must be educated</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 recognize and document the change.</a:t>
            </a:r>
          </a:p>
          <a:p>
            <a:r>
              <a:rPr lang="en-US" dirty="0" smtClean="0">
                <a:latin typeface="Arial" panose="020B0604020202020204" pitchFamily="34" charset="0"/>
                <a:cs typeface="Arial" panose="020B0604020202020204" pitchFamily="34" charset="0"/>
              </a:rPr>
              <a:t>Good records for tracing the country of origin, including shipping records, must be maintained.</a:t>
            </a:r>
          </a:p>
        </p:txBody>
      </p:sp>
      <p:pic>
        <p:nvPicPr>
          <p:cNvPr id="9218" name="Picture 2" descr="C:\Users\gboothby\Downloads\shutterstock_2726877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252" y="2138082"/>
            <a:ext cx="4466865" cy="337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285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9623" y="418913"/>
            <a:ext cx="11551023" cy="1325563"/>
          </a:xfrm>
        </p:spPr>
        <p:txBody>
          <a:bodyPr>
            <a:normAutofit/>
          </a:bodyPr>
          <a:lstStyle/>
          <a:p>
            <a:r>
              <a:rPr lang="en-US" sz="3600" b="1" dirty="0" smtClean="0">
                <a:latin typeface="Arial" panose="020B0604020202020204" pitchFamily="34" charset="0"/>
                <a:cs typeface="Arial" panose="020B0604020202020204" pitchFamily="34" charset="0"/>
              </a:rPr>
              <a:t>3. Products </a:t>
            </a:r>
            <a:r>
              <a:rPr lang="en-US" sz="3600" b="1" dirty="0">
                <a:latin typeface="Arial" panose="020B0604020202020204" pitchFamily="34" charset="0"/>
                <a:cs typeface="Arial" panose="020B0604020202020204" pitchFamily="34" charset="0"/>
              </a:rPr>
              <a:t>are correctly labeled for the country of origin – what does that </a:t>
            </a:r>
            <a:r>
              <a:rPr lang="en-US" sz="3600" b="1" dirty="0" smtClean="0">
                <a:latin typeface="Arial" panose="020B0604020202020204" pitchFamily="34" charset="0"/>
                <a:cs typeface="Arial" panose="020B0604020202020204" pitchFamily="34" charset="0"/>
              </a:rPr>
              <a:t>mean for your team?</a:t>
            </a:r>
            <a:endParaRPr lang="en-US" sz="3600" b="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06293" y="6341083"/>
            <a:ext cx="2743200" cy="365125"/>
          </a:xfrm>
        </p:spPr>
        <p:txBody>
          <a:bodyPr/>
          <a:lstStyle/>
          <a:p>
            <a:r>
              <a:rPr lang="en-US" sz="2400" dirty="0" smtClean="0"/>
              <a:t>B2B </a:t>
            </a:r>
            <a:fld id="{BFB98D6A-A328-44EB-8F39-A5ACA0E3EEBC}" type="slidenum">
              <a:rPr lang="en-US" sz="2400" smtClean="0"/>
              <a:t>14</a:t>
            </a:fld>
            <a:endParaRPr lang="en-US" sz="2400" dirty="0"/>
          </a:p>
        </p:txBody>
      </p:sp>
      <p:sp>
        <p:nvSpPr>
          <p:cNvPr id="3" name="Content Placeholder 2"/>
          <p:cNvSpPr>
            <a:spLocks noGrp="1"/>
          </p:cNvSpPr>
          <p:nvPr>
            <p:ph sz="quarter" idx="1"/>
          </p:nvPr>
        </p:nvSpPr>
        <p:spPr>
          <a:xfrm>
            <a:off x="-94129" y="2040777"/>
            <a:ext cx="11981329" cy="4351338"/>
          </a:xfrm>
        </p:spPr>
        <p:txBody>
          <a:bodyPr>
            <a:normAutofit/>
          </a:bodyPr>
          <a:lstStyle/>
          <a:p>
            <a:pPr lvl="1"/>
            <a:r>
              <a:rPr lang="en-US" sz="2800" dirty="0" smtClean="0">
                <a:latin typeface="Arial" panose="020B0604020202020204" pitchFamily="34" charset="0"/>
                <a:cs typeface="Arial" panose="020B0604020202020204" pitchFamily="34" charset="0"/>
              </a:rPr>
              <a:t>Procurements </a:t>
            </a:r>
            <a:r>
              <a:rPr lang="en-US" sz="2800" dirty="0">
                <a:latin typeface="Arial" panose="020B0604020202020204" pitchFamily="34" charset="0"/>
                <a:cs typeface="Arial" panose="020B0604020202020204" pitchFamily="34" charset="0"/>
              </a:rPr>
              <a:t>and B2B Sales are key gatekeepers to compliance. Both groups must receive adequate training to obtain and provide transparent and accurate information to their </a:t>
            </a:r>
            <a:r>
              <a:rPr lang="en-US" sz="2800" dirty="0" smtClean="0">
                <a:latin typeface="Arial" panose="020B0604020202020204" pitchFamily="34" charset="0"/>
                <a:cs typeface="Arial" panose="020B0604020202020204" pitchFamily="34" charset="0"/>
              </a:rPr>
              <a:t>stakeholders and communicate specific requests to production staff.</a:t>
            </a: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In USDA supplier trace-back audits, a product sold at retail is traced back </a:t>
            </a:r>
            <a:r>
              <a:rPr lang="en-US" sz="2800" dirty="0" smtClean="0">
                <a:latin typeface="Arial" panose="020B0604020202020204" pitchFamily="34" charset="0"/>
                <a:cs typeface="Arial" panose="020B0604020202020204" pitchFamily="34" charset="0"/>
              </a:rPr>
              <a:t>to </a:t>
            </a:r>
            <a:r>
              <a:rPr lang="en-US" sz="2800" dirty="0">
                <a:latin typeface="Arial" panose="020B0604020202020204" pitchFamily="34" charset="0"/>
                <a:cs typeface="Arial" panose="020B0604020202020204" pitchFamily="34" charset="0"/>
              </a:rPr>
              <a:t>the point where the origin or method of production claim was initiated</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67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365125"/>
            <a:ext cx="11268635" cy="1325563"/>
          </a:xfrm>
        </p:spPr>
        <p:txBody>
          <a:bodyPr>
            <a:normAutofit/>
          </a:bodyPr>
          <a:lstStyle/>
          <a:p>
            <a:r>
              <a:rPr lang="en-US" sz="3600" b="1" dirty="0" smtClean="0">
                <a:latin typeface="Arial" panose="020B0604020202020204" pitchFamily="34" charset="0"/>
                <a:cs typeface="Arial" panose="020B0604020202020204" pitchFamily="34" charset="0"/>
              </a:rPr>
              <a:t>4. Products adhere to all other labeling laws – what does that mean?</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75491" y="6360538"/>
            <a:ext cx="2607012" cy="365125"/>
          </a:xfrm>
        </p:spPr>
        <p:txBody>
          <a:bodyPr/>
          <a:lstStyle/>
          <a:p>
            <a:r>
              <a:rPr lang="en-US" sz="2400" dirty="0" smtClean="0"/>
              <a:t>B2B </a:t>
            </a:r>
            <a:fld id="{BFB98D6A-A328-44EB-8F39-A5ACA0E3EEBC}" type="slidenum">
              <a:rPr lang="en-US" sz="2400" smtClean="0"/>
              <a:t>15</a:t>
            </a:fld>
            <a:endParaRPr lang="en-US" sz="2400" dirty="0"/>
          </a:p>
        </p:txBody>
      </p:sp>
      <p:sp>
        <p:nvSpPr>
          <p:cNvPr id="3" name="Content Placeholder 2"/>
          <p:cNvSpPr>
            <a:spLocks noGrp="1"/>
          </p:cNvSpPr>
          <p:nvPr>
            <p:ph sz="quarter" idx="1"/>
          </p:nvPr>
        </p:nvSpPr>
        <p:spPr>
          <a:xfrm>
            <a:off x="215152" y="1825625"/>
            <a:ext cx="11645153" cy="4351338"/>
          </a:xfrm>
        </p:spPr>
        <p:txBody>
          <a:bodyPr>
            <a:normAutofit fontScale="92500" lnSpcReduction="10000"/>
          </a:bodyPr>
          <a:lstStyle/>
          <a:p>
            <a:r>
              <a:rPr lang="en-US" dirty="0">
                <a:latin typeface="Arial" panose="020B0604020202020204" pitchFamily="34" charset="0"/>
                <a:cs typeface="Arial" panose="020B0604020202020204" pitchFamily="34" charset="0"/>
              </a:rPr>
              <a:t>In addition to those labeling laws mentioned so far, fish and shellfish are required to adhere to all other labeling laws for food service and retail in the country in which the products are sold (e.g., nutritional labeling).</a:t>
            </a:r>
          </a:p>
          <a:p>
            <a:r>
              <a:rPr lang="en-US" dirty="0">
                <a:latin typeface="Arial" panose="020B0604020202020204" pitchFamily="34" charset="0"/>
                <a:cs typeface="Arial" panose="020B0604020202020204" pitchFamily="34" charset="0"/>
              </a:rPr>
              <a:t>Labels should steer clear of misleading claims, e.g., that the product contains no additives or preservatives, when it actually does. </a:t>
            </a:r>
          </a:p>
          <a:p>
            <a:r>
              <a:rPr lang="en-US" dirty="0">
                <a:latin typeface="Arial" panose="020B0604020202020204" pitchFamily="34" charset="0"/>
                <a:cs typeface="Arial" panose="020B0604020202020204" pitchFamily="34" charset="0"/>
              </a:rPr>
              <a:t>Health claims on retail packaging must be reviewed and verified for regulatory compliance.</a:t>
            </a:r>
          </a:p>
          <a:p>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added ingredients must be approved and safe for use in food and listed on the label.</a:t>
            </a:r>
            <a:endParaRPr lang="en-US" strike="sngStrike"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buyers’ product specifications must clearly state the functionality and expectations for added ingredients.</a:t>
            </a:r>
            <a:endParaRPr lang="en-US" strike="sngStrike"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933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6859" y="365125"/>
            <a:ext cx="10936941" cy="1325563"/>
          </a:xfrm>
        </p:spPr>
        <p:txBody>
          <a:bodyPr>
            <a:normAutofit/>
          </a:bodyPr>
          <a:lstStyle/>
          <a:p>
            <a:r>
              <a:rPr lang="en-US" sz="3600" b="1" dirty="0" smtClean="0">
                <a:latin typeface="Arial" panose="020B0604020202020204" pitchFamily="34" charset="0"/>
                <a:cs typeface="Arial" panose="020B0604020202020204" pitchFamily="34" charset="0"/>
              </a:rPr>
              <a:t>4. Products </a:t>
            </a:r>
            <a:r>
              <a:rPr lang="en-US" sz="3600" b="1" dirty="0">
                <a:latin typeface="Arial" panose="020B0604020202020204" pitchFamily="34" charset="0"/>
                <a:cs typeface="Arial" panose="020B0604020202020204" pitchFamily="34" charset="0"/>
              </a:rPr>
              <a:t>adhere to all other labeling laws – what does that </a:t>
            </a:r>
            <a:r>
              <a:rPr lang="en-US" sz="3600" b="1" dirty="0" smtClean="0">
                <a:latin typeface="Arial" panose="020B0604020202020204" pitchFamily="34" charset="0"/>
                <a:cs typeface="Arial" panose="020B0604020202020204" pitchFamily="34" charset="0"/>
              </a:rPr>
              <a:t>mean for your team?</a:t>
            </a:r>
            <a:endParaRPr lang="en-US" sz="3600" b="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B2B </a:t>
            </a:r>
            <a:fld id="{BFB98D6A-A328-44EB-8F39-A5ACA0E3EEBC}" type="slidenum">
              <a:rPr lang="en-US" sz="2400" smtClean="0"/>
              <a:t>16</a:t>
            </a:fld>
            <a:endParaRPr lang="en-US" sz="2400" dirty="0"/>
          </a:p>
        </p:txBody>
      </p:sp>
      <p:sp>
        <p:nvSpPr>
          <p:cNvPr id="3" name="Content Placeholder 2"/>
          <p:cNvSpPr>
            <a:spLocks noGrp="1"/>
          </p:cNvSpPr>
          <p:nvPr>
            <p:ph sz="quarter" idx="1"/>
          </p:nvPr>
        </p:nvSpPr>
        <p:spPr>
          <a:xfrm>
            <a:off x="-147918" y="1820820"/>
            <a:ext cx="7449671" cy="4857563"/>
          </a:xfrm>
        </p:spPr>
        <p:txBody>
          <a:bodyPr>
            <a:normAutofit/>
          </a:bodyPr>
          <a:lstStyle/>
          <a:p>
            <a:pPr lvl="1"/>
            <a:r>
              <a:rPr lang="en-US" sz="2800" dirty="0" smtClean="0">
                <a:latin typeface="Arial" panose="020B0604020202020204" pitchFamily="34" charset="0"/>
                <a:cs typeface="Arial" panose="020B0604020202020204" pitchFamily="34" charset="0"/>
              </a:rPr>
              <a:t>Specifications </a:t>
            </a:r>
            <a:r>
              <a:rPr lang="en-US" sz="2800" dirty="0">
                <a:latin typeface="Arial" panose="020B0604020202020204" pitchFamily="34" charset="0"/>
                <a:cs typeface="Arial" panose="020B0604020202020204" pitchFamily="34" charset="0"/>
              </a:rPr>
              <a:t>between buyer and seller </a:t>
            </a:r>
            <a:r>
              <a:rPr lang="en-US" sz="2800" dirty="0" smtClean="0">
                <a:latin typeface="Arial" panose="020B0604020202020204" pitchFamily="34" charset="0"/>
                <a:cs typeface="Arial" panose="020B0604020202020204" pitchFamily="34" charset="0"/>
              </a:rPr>
              <a:t>shall first </a:t>
            </a:r>
            <a:r>
              <a:rPr lang="en-US" sz="2800" dirty="0">
                <a:latin typeface="Arial" panose="020B0604020202020204" pitchFamily="34" charset="0"/>
                <a:cs typeface="Arial" panose="020B0604020202020204" pitchFamily="34" charset="0"/>
              </a:rPr>
              <a:t>meet all regulatory requirements for labeling laws. </a:t>
            </a:r>
            <a:r>
              <a:rPr lang="en-US" sz="2800" dirty="0" smtClean="0">
                <a:latin typeface="Arial" panose="020B0604020202020204" pitchFamily="34" charset="0"/>
                <a:cs typeface="Arial" panose="020B0604020202020204" pitchFamily="34" charset="0"/>
              </a:rPr>
              <a:t>Sales and procurement contracts shall stipulate each relevant labeling law (e.g., allergens) to meet local and federal regulatory compliance.</a:t>
            </a:r>
          </a:p>
          <a:p>
            <a:pPr lvl="1"/>
            <a:endParaRPr lang="en-US" sz="2800"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Specifications should clearly state what ingredients are acceptable to our company.</a:t>
            </a:r>
            <a:endParaRPr lang="en-US" sz="2800" dirty="0">
              <a:latin typeface="Arial" panose="020B0604020202020204" pitchFamily="34" charset="0"/>
              <a:cs typeface="Arial" panose="020B0604020202020204" pitchFamily="34" charset="0"/>
            </a:endParaRPr>
          </a:p>
        </p:txBody>
      </p:sp>
      <p:pic>
        <p:nvPicPr>
          <p:cNvPr id="10243" name="Picture 3" descr="C:\Users\gboothby\Downloads\shutterstock_2244583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6224" y="2264573"/>
            <a:ext cx="4598895" cy="30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1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6154" y="0"/>
            <a:ext cx="10515600" cy="1048871"/>
          </a:xfrm>
        </p:spPr>
        <p:txBody>
          <a:bodyPr>
            <a:normAutofit/>
          </a:bodyPr>
          <a:lstStyle/>
          <a:p>
            <a:r>
              <a:rPr lang="en-US" sz="3600" b="1" dirty="0" smtClean="0">
                <a:latin typeface="Arial" panose="020B0604020202020204" pitchFamily="34" charset="0"/>
                <a:cs typeface="Arial" panose="020B0604020202020204" pitchFamily="34" charset="0"/>
              </a:rPr>
              <a:t>In summary</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B2B </a:t>
            </a:r>
            <a:fld id="{BFB98D6A-A328-44EB-8F39-A5ACA0E3EEBC}" type="slidenum">
              <a:rPr lang="en-US" sz="2400" smtClean="0"/>
              <a:t>17</a:t>
            </a:fld>
            <a:endParaRPr lang="en-US" sz="2400" dirty="0"/>
          </a:p>
        </p:txBody>
      </p:sp>
      <p:sp>
        <p:nvSpPr>
          <p:cNvPr id="3" name="Content Placeholder 2"/>
          <p:cNvSpPr>
            <a:spLocks noGrp="1"/>
          </p:cNvSpPr>
          <p:nvPr>
            <p:ph sz="quarter" idx="1"/>
          </p:nvPr>
        </p:nvSpPr>
        <p:spPr>
          <a:xfrm>
            <a:off x="336176" y="1481959"/>
            <a:ext cx="11403106" cy="4695004"/>
          </a:xfrm>
        </p:spPr>
        <p:txBody>
          <a:bodyPr/>
          <a:lstStyle/>
          <a:p>
            <a:pPr>
              <a:spcBef>
                <a:spcPts val="1800"/>
              </a:spcBef>
            </a:pPr>
            <a:r>
              <a:rPr lang="en-US" dirty="0" smtClean="0">
                <a:latin typeface="Arial" panose="020B0604020202020204" pitchFamily="34" charset="0"/>
                <a:cs typeface="Arial" panose="020B0604020202020204" pitchFamily="34" charset="0"/>
              </a:rPr>
              <a:t>By following these and other guidelines for economic integrity, your company will be honoring the BSB pledge.</a:t>
            </a:r>
          </a:p>
          <a:p>
            <a:pPr>
              <a:spcBef>
                <a:spcPts val="1800"/>
              </a:spcBef>
            </a:pPr>
            <a:r>
              <a:rPr lang="en-US" dirty="0" smtClean="0">
                <a:latin typeface="Arial" panose="020B0604020202020204" pitchFamily="34" charset="0"/>
                <a:cs typeface="Arial" panose="020B0604020202020204" pitchFamily="34" charset="0"/>
              </a:rPr>
              <a:t>Thank you for your commitment to better serving your customers in an honest and trustworthy manner.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44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7894" y="-105522"/>
            <a:ext cx="10515600" cy="1181287"/>
          </a:xfrm>
        </p:spPr>
        <p:txBody>
          <a:bodyPr/>
          <a:lstStyle/>
          <a:p>
            <a:r>
              <a:rPr lang="en-US" sz="3600" b="1" dirty="0" smtClean="0">
                <a:latin typeface="Arial" panose="020B0604020202020204" pitchFamily="34" charset="0"/>
                <a:cs typeface="Arial" panose="020B0604020202020204" pitchFamily="34" charset="0"/>
              </a:rPr>
              <a:t>Definitions</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B2B </a:t>
            </a:r>
            <a:fld id="{BFB98D6A-A328-44EB-8F39-A5ACA0E3EEBC}" type="slidenum">
              <a:rPr lang="en-US" sz="2400" smtClean="0"/>
              <a:t>18</a:t>
            </a:fld>
            <a:endParaRPr lang="en-US" sz="2400" dirty="0"/>
          </a:p>
        </p:txBody>
      </p:sp>
      <p:sp>
        <p:nvSpPr>
          <p:cNvPr id="3" name="Content Placeholder 2"/>
          <p:cNvSpPr>
            <a:spLocks noGrp="1"/>
          </p:cNvSpPr>
          <p:nvPr>
            <p:ph sz="quarter" idx="1"/>
          </p:nvPr>
        </p:nvSpPr>
        <p:spPr>
          <a:xfrm>
            <a:off x="282387" y="1438836"/>
            <a:ext cx="11672047" cy="4988858"/>
          </a:xfrm>
        </p:spPr>
        <p:txBody>
          <a:bodyPr>
            <a:normAutofit fontScale="92500" lnSpcReduction="20000"/>
          </a:bodyPr>
          <a:lstStyle/>
          <a:p>
            <a:pPr marL="0" indent="0">
              <a:buNone/>
            </a:pPr>
            <a:r>
              <a:rPr lang="en-US" b="1" dirty="0" smtClean="0">
                <a:latin typeface="Arial" panose="020B0604020202020204" pitchFamily="34" charset="0"/>
                <a:cs typeface="Arial" panose="020B0604020202020204" pitchFamily="34" charset="0"/>
              </a:rPr>
              <a:t>FDA </a:t>
            </a:r>
            <a:r>
              <a:rPr lang="en-US" b="1" i="1" dirty="0" smtClean="0">
                <a:latin typeface="Arial" panose="020B0604020202020204" pitchFamily="34" charset="0"/>
                <a:cs typeface="Arial" panose="020B0604020202020204" pitchFamily="34" charset="0"/>
              </a:rPr>
              <a:t>Seafood List</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FDA’s guide to acceptable market names for fish (by species) sold in Interstate Commerce.</a:t>
            </a:r>
          </a:p>
          <a:p>
            <a:pPr marL="0" indent="0">
              <a:buNone/>
            </a:pPr>
            <a:r>
              <a:rPr lang="en-US" b="1" dirty="0" smtClean="0">
                <a:latin typeface="Arial" panose="020B0604020202020204" pitchFamily="34" charset="0"/>
                <a:cs typeface="Arial" panose="020B0604020202020204" pitchFamily="34" charset="0"/>
              </a:rPr>
              <a:t>Food Safety Modernization Act (FSMA)</a:t>
            </a:r>
            <a:r>
              <a:rPr lang="en-US" dirty="0" smtClean="0">
                <a:latin typeface="Arial" panose="020B0604020202020204" pitchFamily="34" charset="0"/>
                <a:cs typeface="Arial" panose="020B0604020202020204" pitchFamily="34" charset="0"/>
              </a:rPr>
              <a:t> - FSMA was signed into law in 2011 and gives FDA </a:t>
            </a:r>
            <a:r>
              <a:rPr lang="en-US" dirty="0">
                <a:latin typeface="Arial" panose="020B0604020202020204" pitchFamily="34" charset="0"/>
                <a:cs typeface="Arial" panose="020B0604020202020204" pitchFamily="34" charset="0"/>
              </a:rPr>
              <a:t>new authorities to regulate the way foods are grown, harvested and processed.</a:t>
            </a:r>
            <a:endParaRPr lang="en-US" dirty="0" smtClean="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Glazing (ice covering)</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Glazing </a:t>
            </a:r>
            <a:r>
              <a:rPr lang="en-US" dirty="0">
                <a:latin typeface="Arial" panose="020B0604020202020204" pitchFamily="34" charset="0"/>
                <a:cs typeface="Arial" panose="020B0604020202020204" pitchFamily="34" charset="0"/>
              </a:rPr>
              <a:t>is the term used to describe the application of a protective coating of ice (ice glaze) to frozen seafood products. The ice layer excludes air from the surface of the product, reducing the rate of oxidation. </a:t>
            </a:r>
            <a:endParaRPr lang="en-US" dirty="0" smtClean="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Risk assessment</a:t>
            </a:r>
            <a:r>
              <a:rPr lang="en-US" dirty="0" smtClean="0">
                <a:latin typeface="Arial" panose="020B0604020202020204" pitchFamily="34" charset="0"/>
                <a:cs typeface="Arial" panose="020B0604020202020204" pitchFamily="34" charset="0"/>
              </a:rPr>
              <a:t> - A </a:t>
            </a:r>
            <a:r>
              <a:rPr lang="en-US" dirty="0">
                <a:latin typeface="Arial" panose="020B0604020202020204" pitchFamily="34" charset="0"/>
                <a:cs typeface="Arial" panose="020B0604020202020204" pitchFamily="34" charset="0"/>
              </a:rPr>
              <a:t>process to identify potential hazards and analyze what could happen if a hazard </a:t>
            </a:r>
            <a:r>
              <a:rPr lang="en-US" dirty="0" smtClean="0">
                <a:latin typeface="Arial" panose="020B0604020202020204" pitchFamily="34" charset="0"/>
                <a:cs typeface="Arial" panose="020B0604020202020204" pitchFamily="34" charset="0"/>
              </a:rPr>
              <a:t>occurs.</a:t>
            </a:r>
          </a:p>
          <a:p>
            <a:pPr marL="0" indent="0">
              <a:buNone/>
            </a:pPr>
            <a:r>
              <a:rPr lang="en-US" b="1" dirty="0" smtClean="0">
                <a:latin typeface="Arial" panose="020B0604020202020204" pitchFamily="34" charset="0"/>
                <a:cs typeface="Arial" panose="020B0604020202020204" pitchFamily="34" charset="0"/>
              </a:rPr>
              <a:t>Traceability (traceback) </a:t>
            </a:r>
            <a:r>
              <a:rPr lang="en-US" dirty="0" smtClean="0">
                <a:latin typeface="Arial" panose="020B0604020202020204" pitchFamily="34" charset="0"/>
                <a:cs typeface="Arial" panose="020B0604020202020204" pitchFamily="34" charset="0"/>
              </a:rPr>
              <a:t>- Maintaining purchasing or shipping records as documentation to trace the origin and/or method of production of seafood product.</a:t>
            </a:r>
          </a:p>
          <a:p>
            <a:pPr marL="0" indent="0">
              <a:buNone/>
            </a:pPr>
            <a:r>
              <a:rPr lang="en-US" b="1" dirty="0" smtClean="0">
                <a:latin typeface="Arial" panose="020B0604020202020204" pitchFamily="34" charset="0"/>
                <a:cs typeface="Arial" panose="020B0604020202020204" pitchFamily="34" charset="0"/>
              </a:rPr>
              <a:t>Unprocessed</a:t>
            </a:r>
            <a:r>
              <a:rPr lang="en-US" dirty="0" smtClean="0">
                <a:latin typeface="Arial" panose="020B0604020202020204" pitchFamily="34" charset="0"/>
                <a:cs typeface="Arial" panose="020B0604020202020204" pitchFamily="34" charset="0"/>
              </a:rPr>
              <a:t> - A fish product </a:t>
            </a:r>
            <a:r>
              <a:rPr lang="en-US" dirty="0">
                <a:latin typeface="Arial" panose="020B0604020202020204" pitchFamily="34" charset="0"/>
                <a:cs typeface="Arial" panose="020B0604020202020204" pitchFamily="34" charset="0"/>
              </a:rPr>
              <a:t>is not substantially </a:t>
            </a:r>
            <a:r>
              <a:rPr lang="en-US" dirty="0" smtClean="0">
                <a:latin typeface="Arial" panose="020B0604020202020204" pitchFamily="34" charset="0"/>
                <a:cs typeface="Arial" panose="020B0604020202020204" pitchFamily="34" charset="0"/>
              </a:rPr>
              <a:t>altered, </a:t>
            </a:r>
            <a:r>
              <a:rPr lang="en-US" dirty="0">
                <a:latin typeface="Arial" panose="020B0604020202020204" pitchFamily="34" charset="0"/>
                <a:cs typeface="Arial" panose="020B0604020202020204" pitchFamily="34" charset="0"/>
              </a:rPr>
              <a:t>e.g</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cleaning, cutting, mincing, freezing, deep freezing and </a:t>
            </a:r>
            <a:r>
              <a:rPr lang="en-US" dirty="0" smtClean="0">
                <a:latin typeface="Arial" panose="020B0604020202020204" pitchFamily="34" charset="0"/>
                <a:cs typeface="Arial" panose="020B0604020202020204" pitchFamily="34" charset="0"/>
              </a:rPr>
              <a:t>thawing.</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36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109630"/>
            <a:ext cx="11093824" cy="2225675"/>
          </a:xfrm>
        </p:spPr>
        <p:txBody>
          <a:bodyPr>
            <a:normAutofit/>
          </a:bodyPr>
          <a:lstStyle/>
          <a:p>
            <a:r>
              <a:rPr lang="en-US" sz="3600" b="1" dirty="0" smtClean="0">
                <a:latin typeface="Arial" panose="020B0604020202020204" pitchFamily="34" charset="0"/>
                <a:cs typeface="Arial" panose="020B0604020202020204" pitchFamily="34" charset="0"/>
              </a:rPr>
              <a:t>Our company takes pride in its membership in the National Fisheries Institute (NFI) and the Better Seafood Board (BSB).</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B2B </a:t>
            </a:r>
            <a:fld id="{BFB98D6A-A328-44EB-8F39-A5ACA0E3EEBC}" type="slidenum">
              <a:rPr lang="en-US" sz="2400" smtClean="0"/>
              <a:t>2</a:t>
            </a:fld>
            <a:endParaRPr lang="en-US" sz="2400"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8199" y="3205148"/>
            <a:ext cx="5428130" cy="246364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982" y="2487706"/>
            <a:ext cx="3424647" cy="3424647"/>
          </a:xfrm>
          <a:prstGeom prst="rect">
            <a:avLst/>
          </a:prstGeom>
        </p:spPr>
      </p:pic>
    </p:spTree>
    <p:extLst>
      <p:ext uri="{BB962C8B-B14F-4D97-AF65-F5344CB8AC3E}">
        <p14:creationId xmlns:p14="http://schemas.microsoft.com/office/powerpoint/2010/main" val="396531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alpha val="6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091" y="2799406"/>
            <a:ext cx="6306670" cy="674688"/>
          </a:xfrm>
        </p:spPr>
        <p:txBody>
          <a:bodyPr>
            <a:noAutofit/>
          </a:bodyPr>
          <a:lstStyle/>
          <a:p>
            <a:pPr algn="ctr"/>
            <a:r>
              <a:rPr lang="en-US" sz="4000" dirty="0">
                <a:latin typeface="Arial" panose="020B0604020202020204" pitchFamily="34" charset="0"/>
                <a:cs typeface="Arial" panose="020B0604020202020204" pitchFamily="34" charset="0"/>
              </a:rPr>
              <a:t>As an NFI member, we have pledged to conduct business in an honest and trustworthy manner.</a:t>
            </a:r>
          </a:p>
        </p:txBody>
      </p:sp>
      <p:sp>
        <p:nvSpPr>
          <p:cNvPr id="4" name="Slide Number Placeholder 3"/>
          <p:cNvSpPr>
            <a:spLocks noGrp="1"/>
          </p:cNvSpPr>
          <p:nvPr>
            <p:ph type="sldNum" sz="quarter" idx="12"/>
          </p:nvPr>
        </p:nvSpPr>
        <p:spPr/>
        <p:txBody>
          <a:bodyPr/>
          <a:lstStyle/>
          <a:p>
            <a:r>
              <a:rPr lang="en-US" sz="2400" dirty="0" smtClean="0"/>
              <a:t>B2B </a:t>
            </a:r>
            <a:fld id="{BFB98D6A-A328-44EB-8F39-A5ACA0E3EEBC}" type="slidenum">
              <a:rPr lang="en-US" sz="2400" smtClean="0"/>
              <a:t>3</a:t>
            </a:fld>
            <a:endParaRPr lang="en-US" sz="2400" dirty="0"/>
          </a:p>
        </p:txBody>
      </p:sp>
      <p:pic>
        <p:nvPicPr>
          <p:cNvPr id="5122" name="Picture 2" descr="C:\Users\gboothby\Downloads\shutterstock_559423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890" y="1640542"/>
            <a:ext cx="5489676" cy="366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771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6859" y="365125"/>
            <a:ext cx="11403106" cy="1325563"/>
          </a:xfrm>
        </p:spPr>
        <p:txBody>
          <a:bodyPr>
            <a:normAutofit/>
          </a:bodyPr>
          <a:lstStyle/>
          <a:p>
            <a:r>
              <a:rPr lang="en-US" sz="3600" b="1" dirty="0" smtClean="0">
                <a:latin typeface="Arial" panose="020B0604020202020204" pitchFamily="34" charset="0"/>
                <a:cs typeface="Arial" panose="020B0604020202020204" pitchFamily="34" charset="0"/>
              </a:rPr>
              <a:t>Honesty and trustworthiness are important to our business because:</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16022" y="6360538"/>
            <a:ext cx="2743200" cy="365125"/>
          </a:xfrm>
        </p:spPr>
        <p:txBody>
          <a:bodyPr/>
          <a:lstStyle/>
          <a:p>
            <a:r>
              <a:rPr lang="en-US" sz="2400" dirty="0" smtClean="0"/>
              <a:t>B2B </a:t>
            </a:r>
            <a:fld id="{BFB98D6A-A328-44EB-8F39-A5ACA0E3EEBC}" type="slidenum">
              <a:rPr lang="en-US" sz="2400" smtClean="0"/>
              <a:t>4</a:t>
            </a:fld>
            <a:endParaRPr lang="en-US" sz="2400" dirty="0"/>
          </a:p>
        </p:txBody>
      </p:sp>
      <p:sp>
        <p:nvSpPr>
          <p:cNvPr id="3" name="Content Placeholder 2"/>
          <p:cNvSpPr>
            <a:spLocks noGrp="1"/>
          </p:cNvSpPr>
          <p:nvPr>
            <p:ph sz="quarter" idx="1"/>
          </p:nvPr>
        </p:nvSpPr>
        <p:spPr>
          <a:xfrm>
            <a:off x="363071" y="1825625"/>
            <a:ext cx="11551023" cy="4351338"/>
          </a:xfrm>
        </p:spPr>
        <p:txBody>
          <a:bodyPr>
            <a:normAutofit/>
          </a:bodyPr>
          <a:lstStyle/>
          <a:p>
            <a:r>
              <a:rPr lang="en-US" dirty="0" smtClean="0">
                <a:latin typeface="Arial" panose="020B0604020202020204" pitchFamily="34" charset="0"/>
                <a:cs typeface="Arial" panose="020B0604020202020204" pitchFamily="34" charset="0"/>
              </a:rPr>
              <a:t>It builds credibility with our customers, NGO’s, regulatory bodies, and the media.</a:t>
            </a:r>
          </a:p>
          <a:p>
            <a:r>
              <a:rPr lang="en-US" dirty="0" smtClean="0">
                <a:latin typeface="Arial" panose="020B0604020202020204" pitchFamily="34" charset="0"/>
                <a:cs typeface="Arial" panose="020B0604020202020204" pitchFamily="34" charset="0"/>
              </a:rPr>
              <a:t>It holds down the overall costs of doing business.</a:t>
            </a:r>
          </a:p>
          <a:p>
            <a:r>
              <a:rPr lang="en-US" dirty="0" smtClean="0">
                <a:latin typeface="Arial" panose="020B0604020202020204" pitchFamily="34" charset="0"/>
                <a:cs typeface="Arial" panose="020B0604020202020204" pitchFamily="34" charset="0"/>
              </a:rPr>
              <a:t>It maintains ongoing purchasing relationships.</a:t>
            </a:r>
          </a:p>
          <a:p>
            <a:r>
              <a:rPr lang="en-US" dirty="0" smtClean="0">
                <a:latin typeface="Arial" panose="020B0604020202020204" pitchFamily="34" charset="0"/>
                <a:cs typeface="Arial" panose="020B0604020202020204" pitchFamily="34" charset="0"/>
              </a:rPr>
              <a:t>It provides a positive work environment.</a:t>
            </a:r>
          </a:p>
          <a:p>
            <a:r>
              <a:rPr lang="en-US" dirty="0" smtClean="0">
                <a:latin typeface="Arial" panose="020B0604020202020204" pitchFamily="34" charset="0"/>
                <a:cs typeface="Arial" panose="020B0604020202020204" pitchFamily="34" charset="0"/>
              </a:rPr>
              <a:t>It provides a positive image of our company.</a:t>
            </a:r>
          </a:p>
          <a:p>
            <a:r>
              <a:rPr lang="en-US" dirty="0" smtClean="0">
                <a:latin typeface="Arial" panose="020B0604020202020204" pitchFamily="34" charset="0"/>
                <a:cs typeface="Arial" panose="020B0604020202020204" pitchFamily="34" charset="0"/>
              </a:rPr>
              <a:t>It protects our brand.</a:t>
            </a:r>
          </a:p>
          <a:p>
            <a:pPr marL="0" indent="0">
              <a:buNone/>
            </a:pPr>
            <a:endParaRPr lang="en-US" dirty="0" smtClean="0"/>
          </a:p>
        </p:txBody>
      </p:sp>
    </p:spTree>
    <p:extLst>
      <p:ext uri="{BB962C8B-B14F-4D97-AF65-F5344CB8AC3E}">
        <p14:creationId xmlns:p14="http://schemas.microsoft.com/office/powerpoint/2010/main" val="207804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365125"/>
            <a:ext cx="11618259" cy="1325563"/>
          </a:xfrm>
        </p:spPr>
        <p:txBody>
          <a:bodyPr>
            <a:normAutofit/>
          </a:bodyPr>
          <a:lstStyle/>
          <a:p>
            <a:r>
              <a:rPr lang="en-US" sz="3600" b="1" dirty="0" smtClean="0">
                <a:latin typeface="Arial" panose="020B0604020202020204" pitchFamily="34" charset="0"/>
                <a:cs typeface="Arial" panose="020B0604020202020204" pitchFamily="34" charset="0"/>
              </a:rPr>
              <a:t>Not following principles of best practices can lead to:</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B2B </a:t>
            </a:r>
            <a:fld id="{BFB98D6A-A328-44EB-8F39-A5ACA0E3EEBC}" type="slidenum">
              <a:rPr lang="en-US" sz="2400" smtClean="0"/>
              <a:t>5</a:t>
            </a:fld>
            <a:endParaRPr lang="en-US" sz="2400" dirty="0"/>
          </a:p>
        </p:txBody>
      </p:sp>
      <p:sp>
        <p:nvSpPr>
          <p:cNvPr id="3" name="Content Placeholder 2"/>
          <p:cNvSpPr>
            <a:spLocks noGrp="1"/>
          </p:cNvSpPr>
          <p:nvPr>
            <p:ph sz="quarter" idx="1"/>
          </p:nvPr>
        </p:nvSpPr>
        <p:spPr>
          <a:xfrm>
            <a:off x="609600" y="1541928"/>
            <a:ext cx="10972800" cy="4937760"/>
          </a:xfrm>
        </p:spPr>
        <p:txBody>
          <a:bodyPr>
            <a:normAutofit/>
          </a:bodyPr>
          <a:lstStyle/>
          <a:p>
            <a:r>
              <a:rPr lang="en-US" dirty="0" smtClean="0">
                <a:latin typeface="Arial" panose="020B0604020202020204" pitchFamily="34" charset="0"/>
                <a:cs typeface="Arial" panose="020B0604020202020204" pitchFamily="34" charset="0"/>
              </a:rPr>
              <a:t>Loss of brand confidence.</a:t>
            </a:r>
          </a:p>
          <a:p>
            <a:r>
              <a:rPr lang="en-US" dirty="0" smtClean="0">
                <a:latin typeface="Arial" panose="020B0604020202020204" pitchFamily="34" charset="0"/>
                <a:cs typeface="Arial" panose="020B0604020202020204" pitchFamily="34" charset="0"/>
              </a:rPr>
              <a:t>Loss of sales.</a:t>
            </a:r>
          </a:p>
          <a:p>
            <a:r>
              <a:rPr lang="en-US" dirty="0" smtClean="0">
                <a:latin typeface="Arial" panose="020B0604020202020204" pitchFamily="34" charset="0"/>
                <a:cs typeface="Arial" panose="020B0604020202020204" pitchFamily="34" charset="0"/>
              </a:rPr>
              <a:t>Decreased credibility with customers.</a:t>
            </a:r>
          </a:p>
          <a:p>
            <a:r>
              <a:rPr lang="en-US" dirty="0" smtClean="0">
                <a:latin typeface="Arial" panose="020B0604020202020204" pitchFamily="34" charset="0"/>
                <a:cs typeface="Arial" panose="020B0604020202020204" pitchFamily="34" charset="0"/>
              </a:rPr>
              <a:t>Detrimental media recognition.</a:t>
            </a:r>
          </a:p>
          <a:p>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lgn="ctr" fontAlgn="base">
              <a:buNone/>
            </a:pPr>
            <a:r>
              <a:rPr lang="en-US" b="1" dirty="0">
                <a:latin typeface="Arial" panose="020B0604020202020204" pitchFamily="34" charset="0"/>
                <a:cs typeface="Arial" panose="020B0604020202020204" pitchFamily="34" charset="0"/>
              </a:rPr>
              <a:t>Think You Bought Red Snapper? Don’t Be So Sure</a:t>
            </a:r>
          </a:p>
          <a:p>
            <a:pPr marL="0" indent="0" algn="ctr" fontAlgn="base">
              <a:buNone/>
            </a:pPr>
            <a:r>
              <a:rPr lang="en-US" dirty="0">
                <a:latin typeface="Arial" panose="020B0604020202020204" pitchFamily="34" charset="0"/>
                <a:cs typeface="Arial" panose="020B0604020202020204" pitchFamily="34" charset="0"/>
              </a:rPr>
              <a:t>Beware of fish fraud: The supply chain for seafood is opaque, and most white-fleshed fish looks similar when filleted</a:t>
            </a:r>
          </a:p>
          <a:p>
            <a:pPr marL="0" indent="0">
              <a:buNone/>
            </a:pPr>
            <a:endParaRPr lang="en-US" dirty="0" smtClean="0"/>
          </a:p>
        </p:txBody>
      </p:sp>
      <p:pic>
        <p:nvPicPr>
          <p:cNvPr id="5" name="Picture 4"/>
          <p:cNvPicPr>
            <a:picLocks noChangeAspect="1"/>
          </p:cNvPicPr>
          <p:nvPr/>
        </p:nvPicPr>
        <p:blipFill>
          <a:blip r:embed="rId2"/>
          <a:stretch>
            <a:fillRect/>
          </a:stretch>
        </p:blipFill>
        <p:spPr>
          <a:xfrm>
            <a:off x="4062287" y="3896933"/>
            <a:ext cx="3734873" cy="785610"/>
          </a:xfrm>
          <a:prstGeom prst="rect">
            <a:avLst/>
          </a:prstGeom>
        </p:spPr>
      </p:pic>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056" y="3930629"/>
            <a:ext cx="3326523" cy="756028"/>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10" y="3886938"/>
            <a:ext cx="3428015" cy="7944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400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1"/>
            <a:ext cx="11201400" cy="1169894"/>
          </a:xfrm>
        </p:spPr>
        <p:txBody>
          <a:bodyPr>
            <a:normAutofit/>
          </a:bodyPr>
          <a:lstStyle/>
          <a:p>
            <a:r>
              <a:rPr lang="en-US" sz="3600" b="1" dirty="0" smtClean="0">
                <a:latin typeface="Arial" panose="020B0604020202020204" pitchFamily="34" charset="0"/>
                <a:cs typeface="Arial" panose="020B0604020202020204" pitchFamily="34" charset="0"/>
              </a:rPr>
              <a:t>Four things that NFI members pledge to uphold:</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B2B </a:t>
            </a:r>
            <a:fld id="{BFB98D6A-A328-44EB-8F39-A5ACA0E3EEBC}" type="slidenum">
              <a:rPr lang="en-US" sz="2400" smtClean="0"/>
              <a:t>6</a:t>
            </a:fld>
            <a:endParaRPr lang="en-US" sz="2400" dirty="0"/>
          </a:p>
        </p:txBody>
      </p:sp>
      <p:sp>
        <p:nvSpPr>
          <p:cNvPr id="3" name="Content Placeholder 2"/>
          <p:cNvSpPr>
            <a:spLocks noGrp="1"/>
          </p:cNvSpPr>
          <p:nvPr>
            <p:ph sz="quarter" idx="1"/>
          </p:nvPr>
        </p:nvSpPr>
        <p:spPr>
          <a:xfrm>
            <a:off x="161365" y="1277471"/>
            <a:ext cx="7463118" cy="4899492"/>
          </a:xfrm>
        </p:spPr>
        <p:txBody>
          <a:bodyPr>
            <a:normAutofit lnSpcReduction="10000"/>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That our products are correctly labeled for weights and counts.</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That our products are correctly labeled for identity and that species are not substituted in any manner.</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That our products are correctly labeled for country of origin.</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That our products adhere to all other labeling laws.</a:t>
            </a:r>
            <a:endParaRPr lang="en-US" dirty="0">
              <a:latin typeface="Arial" panose="020B0604020202020204" pitchFamily="34" charset="0"/>
              <a:cs typeface="Arial" panose="020B0604020202020204" pitchFamily="34" charset="0"/>
            </a:endParaRPr>
          </a:p>
        </p:txBody>
      </p:sp>
      <p:pic>
        <p:nvPicPr>
          <p:cNvPr id="6146" name="Picture 2" descr="C:\Users\gboothby\Downloads\shutterstock_325657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4141" y="2150935"/>
            <a:ext cx="4204924" cy="306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75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alpha val="6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1245"/>
            <a:ext cx="12192000" cy="1033462"/>
          </a:xfrm>
        </p:spPr>
        <p:txBody>
          <a:bodyPr>
            <a:normAutofit/>
          </a:bodyPr>
          <a:lstStyle/>
          <a:p>
            <a:pPr algn="ctr"/>
            <a:r>
              <a:rPr lang="en-US" sz="4000" b="1" dirty="0" smtClean="0">
                <a:solidFill>
                  <a:schemeClr val="tx1"/>
                </a:solidFill>
                <a:latin typeface="Arial" panose="020B0604020202020204" pitchFamily="34" charset="0"/>
                <a:cs typeface="Arial" panose="020B0604020202020204" pitchFamily="34" charset="0"/>
              </a:rPr>
              <a:t>Let’s explore each of these</a:t>
            </a:r>
            <a:endParaRPr lang="en-US" sz="40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B2B </a:t>
            </a:r>
            <a:fld id="{BFB98D6A-A328-44EB-8F39-A5ACA0E3EEBC}" type="slidenum">
              <a:rPr lang="en-US" sz="2400" smtClean="0"/>
              <a:t>7</a:t>
            </a:fld>
            <a:endParaRPr lang="en-US" sz="2400" dirty="0"/>
          </a:p>
        </p:txBody>
      </p:sp>
      <p:pic>
        <p:nvPicPr>
          <p:cNvPr id="7170" name="Picture 2" descr="C:\Users\gboothby\Downloads\shutterstock_5674796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0366" y="1530722"/>
            <a:ext cx="4896970" cy="489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30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0305" y="365125"/>
            <a:ext cx="11416553" cy="1325563"/>
          </a:xfrm>
        </p:spPr>
        <p:txBody>
          <a:bodyPr>
            <a:normAutofit/>
          </a:bodyPr>
          <a:lstStyle/>
          <a:p>
            <a:r>
              <a:rPr lang="en-US" sz="3600" b="1" dirty="0" smtClean="0">
                <a:latin typeface="Arial" panose="020B0604020202020204" pitchFamily="34" charset="0"/>
                <a:cs typeface="Arial" panose="020B0604020202020204" pitchFamily="34" charset="0"/>
              </a:rPr>
              <a:t>1. Products are correctly labeled for weights and counts – what does that mean?</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B2B </a:t>
            </a:r>
            <a:fld id="{BFB98D6A-A328-44EB-8F39-A5ACA0E3EEBC}" type="slidenum">
              <a:rPr lang="en-US" sz="2400" smtClean="0"/>
              <a:t>8</a:t>
            </a:fld>
            <a:endParaRPr lang="en-US" sz="2400" dirty="0"/>
          </a:p>
        </p:txBody>
      </p:sp>
      <p:sp>
        <p:nvSpPr>
          <p:cNvPr id="3" name="Content Placeholder 2"/>
          <p:cNvSpPr>
            <a:spLocks noGrp="1"/>
          </p:cNvSpPr>
          <p:nvPr>
            <p:ph sz="quarter" idx="1"/>
          </p:nvPr>
        </p:nvSpPr>
        <p:spPr>
          <a:xfrm>
            <a:off x="282388" y="1865966"/>
            <a:ext cx="7799294" cy="4351338"/>
          </a:xfrm>
        </p:spPr>
        <p:txBody>
          <a:bodyPr>
            <a:normAutofit lnSpcReduction="10000"/>
          </a:bodyPr>
          <a:lstStyle/>
          <a:p>
            <a:r>
              <a:rPr lang="en-US" dirty="0" smtClean="0">
                <a:latin typeface="Arial" panose="020B0604020202020204" pitchFamily="34" charset="0"/>
                <a:cs typeface="Arial" panose="020B0604020202020204" pitchFamily="34" charset="0"/>
              </a:rPr>
              <a:t>According to federal regulations, seafood is sold by weight, with the exception of shellfish which can be sold by weight and/or count.</a:t>
            </a:r>
          </a:p>
          <a:p>
            <a:r>
              <a:rPr lang="en-US" dirty="0" smtClean="0">
                <a:latin typeface="Arial" panose="020B0604020202020204" pitchFamily="34" charset="0"/>
                <a:cs typeface="Arial" panose="020B0604020202020204" pitchFamily="34" charset="0"/>
              </a:rPr>
              <a:t>The weight declared on the label must be at least the actual weight or count.</a:t>
            </a:r>
          </a:p>
          <a:p>
            <a:r>
              <a:rPr lang="en-US" dirty="0" smtClean="0">
                <a:latin typeface="Arial" panose="020B0604020202020204" pitchFamily="34" charset="0"/>
                <a:cs typeface="Arial" panose="020B0604020202020204" pitchFamily="34" charset="0"/>
              </a:rPr>
              <a:t>Glazing (ice covering) is not considered part of the stated net weight.</a:t>
            </a:r>
          </a:p>
          <a:p>
            <a:r>
              <a:rPr lang="en-US" dirty="0" smtClean="0">
                <a:latin typeface="Arial" panose="020B0604020202020204" pitchFamily="34" charset="0"/>
                <a:cs typeface="Arial" panose="020B0604020202020204" pitchFamily="34" charset="0"/>
              </a:rPr>
              <a:t>Mislabeling </a:t>
            </a:r>
            <a:r>
              <a:rPr lang="en-US" dirty="0">
                <a:latin typeface="Arial" panose="020B0604020202020204" pitchFamily="34" charset="0"/>
                <a:cs typeface="Arial" panose="020B0604020202020204" pitchFamily="34" charset="0"/>
              </a:rPr>
              <a:t>for weight is considered </a:t>
            </a:r>
            <a:r>
              <a:rPr lang="en-US" dirty="0" smtClean="0">
                <a:latin typeface="Arial" panose="020B0604020202020204" pitchFamily="34" charset="0"/>
                <a:cs typeface="Arial" panose="020B0604020202020204" pitchFamily="34" charset="0"/>
              </a:rPr>
              <a:t>fraud. Rounding up weights or </a:t>
            </a:r>
            <a:r>
              <a:rPr lang="en-US" dirty="0">
                <a:latin typeface="Arial" panose="020B0604020202020204" pitchFamily="34" charset="0"/>
                <a:cs typeface="Arial" panose="020B0604020202020204" pitchFamily="34" charset="0"/>
              </a:rPr>
              <a:t>adding extra materials to increase the weight are examples of </a:t>
            </a:r>
            <a:r>
              <a:rPr lang="en-US" dirty="0" smtClean="0">
                <a:latin typeface="Arial" panose="020B0604020202020204" pitchFamily="34" charset="0"/>
                <a:cs typeface="Arial" panose="020B0604020202020204" pitchFamily="34" charset="0"/>
              </a:rPr>
              <a:t>mislabeling fraud.</a:t>
            </a:r>
            <a:endParaRPr lang="en-US" dirty="0">
              <a:latin typeface="Arial" panose="020B0604020202020204" pitchFamily="34" charset="0"/>
              <a:cs typeface="Arial" panose="020B0604020202020204" pitchFamily="34" charset="0"/>
            </a:endParaRPr>
          </a:p>
          <a:p>
            <a:endParaRPr lang="en-US" dirty="0"/>
          </a:p>
        </p:txBody>
      </p:sp>
      <p:pic>
        <p:nvPicPr>
          <p:cNvPr id="8194" name="Picture 2" descr="C:\Users\gboothby\Downloads\shutterstock_6247326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1692" y="1936376"/>
            <a:ext cx="4034117" cy="403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24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5495" y="674406"/>
            <a:ext cx="11779624" cy="1527174"/>
          </a:xfrm>
        </p:spPr>
        <p:txBody>
          <a:bodyPr>
            <a:noAutofit/>
          </a:bodyPr>
          <a:lstStyle/>
          <a:p>
            <a:r>
              <a:rPr lang="en-US" sz="3600" b="1" dirty="0" smtClean="0">
                <a:latin typeface="Arial" panose="020B0604020202020204" pitchFamily="34" charset="0"/>
                <a:cs typeface="Arial" panose="020B0604020202020204" pitchFamily="34" charset="0"/>
              </a:rPr>
              <a:t>1. Products </a:t>
            </a:r>
            <a:r>
              <a:rPr lang="en-US" sz="3600" b="1" dirty="0">
                <a:latin typeface="Arial" panose="020B0604020202020204" pitchFamily="34" charset="0"/>
                <a:cs typeface="Arial" panose="020B0604020202020204" pitchFamily="34" charset="0"/>
              </a:rPr>
              <a:t>are correctly labeled for weights and counts – what does that </a:t>
            </a:r>
            <a:r>
              <a:rPr lang="en-US" sz="3600" b="1" dirty="0" smtClean="0">
                <a:latin typeface="Arial" panose="020B0604020202020204" pitchFamily="34" charset="0"/>
                <a:cs typeface="Arial" panose="020B0604020202020204" pitchFamily="34" charset="0"/>
              </a:rPr>
              <a:t>mean for sales and procurement?</a:t>
            </a:r>
            <a:endParaRPr lang="en-US" sz="3600" b="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23026" y="6349390"/>
            <a:ext cx="2743200" cy="365125"/>
          </a:xfrm>
        </p:spPr>
        <p:txBody>
          <a:bodyPr/>
          <a:lstStyle/>
          <a:p>
            <a:r>
              <a:rPr lang="en-US" sz="2400" dirty="0" smtClean="0"/>
              <a:t>B2B </a:t>
            </a:r>
            <a:fld id="{BFB98D6A-A328-44EB-8F39-A5ACA0E3EEBC}" type="slidenum">
              <a:rPr lang="en-US" sz="2400" smtClean="0"/>
              <a:t>9</a:t>
            </a:fld>
            <a:endParaRPr lang="en-US" sz="2400" dirty="0"/>
          </a:p>
        </p:txBody>
      </p:sp>
      <p:sp>
        <p:nvSpPr>
          <p:cNvPr id="3" name="Content Placeholder 2"/>
          <p:cNvSpPr>
            <a:spLocks noGrp="1"/>
          </p:cNvSpPr>
          <p:nvPr>
            <p:ph sz="quarter" idx="1"/>
          </p:nvPr>
        </p:nvSpPr>
        <p:spPr>
          <a:xfrm>
            <a:off x="188259" y="2195606"/>
            <a:ext cx="11631706" cy="3922806"/>
          </a:xfrm>
        </p:spPr>
        <p:txBody>
          <a:bodyPr>
            <a:normAutofit lnSpcReduction="10000"/>
          </a:bodyPr>
          <a:lstStyle/>
          <a:p>
            <a:r>
              <a:rPr lang="en-US" dirty="0" smtClean="0">
                <a:latin typeface="Arial" panose="020B0604020202020204" pitchFamily="34" charset="0"/>
                <a:cs typeface="Arial" panose="020B0604020202020204" pitchFamily="34" charset="0"/>
              </a:rPr>
              <a:t>Create specifications that are based on specific weights and measures and establish procedures and documentation to verify that specifications are being met. </a:t>
            </a:r>
          </a:p>
          <a:p>
            <a:r>
              <a:rPr lang="en-US" dirty="0" smtClean="0">
                <a:latin typeface="Arial" panose="020B0604020202020204" pitchFamily="34" charset="0"/>
                <a:cs typeface="Arial" panose="020B0604020202020204" pitchFamily="34" charset="0"/>
              </a:rPr>
              <a:t>Work with suppliers in training their staff on how to perform a proper net weight determination, based on current AOAC methods.</a:t>
            </a:r>
          </a:p>
          <a:p>
            <a:r>
              <a:rPr lang="en-US" dirty="0" smtClean="0">
                <a:latin typeface="Arial" panose="020B0604020202020204" pitchFamily="34" charset="0"/>
                <a:cs typeface="Arial" panose="020B0604020202020204" pitchFamily="34" charset="0"/>
              </a:rPr>
              <a:t>Perform random testing for weights at origin.</a:t>
            </a:r>
          </a:p>
          <a:p>
            <a:r>
              <a:rPr lang="en-US" dirty="0" smtClean="0">
                <a:latin typeface="Arial" panose="020B0604020202020204" pitchFamily="34" charset="0"/>
                <a:cs typeface="Arial" panose="020B0604020202020204" pitchFamily="34" charset="0"/>
              </a:rPr>
              <a:t>Do not offer to sell or accept to buy products that are less than 100% net weight.</a:t>
            </a:r>
          </a:p>
          <a:p>
            <a:r>
              <a:rPr lang="en-US" dirty="0" smtClean="0">
                <a:latin typeface="Arial" panose="020B0604020202020204" pitchFamily="34" charset="0"/>
                <a:cs typeface="Arial" panose="020B0604020202020204" pitchFamily="34" charset="0"/>
              </a:rPr>
              <a:t>Explain to customers the impact of buying short-weight products.</a:t>
            </a:r>
          </a:p>
        </p:txBody>
      </p:sp>
    </p:spTree>
    <p:extLst>
      <p:ext uri="{BB962C8B-B14F-4D97-AF65-F5344CB8AC3E}">
        <p14:creationId xmlns:p14="http://schemas.microsoft.com/office/powerpoint/2010/main" val="39283626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5359</TotalTime>
  <Words>1365</Words>
  <Application>Microsoft Office PowerPoint</Application>
  <PresentationFormat>Widescreen</PresentationFormat>
  <Paragraphs>103</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Bookman Old Style</vt:lpstr>
      <vt:lpstr>Calibri</vt:lpstr>
      <vt:lpstr>Gill Sans MT</vt:lpstr>
      <vt:lpstr>Wingdings</vt:lpstr>
      <vt:lpstr>Wingdings 3</vt:lpstr>
      <vt:lpstr>Origin</vt:lpstr>
      <vt:lpstr>Better Seafood Board (BSB) Economic Integrity Training (for B2B sales and procurement)</vt:lpstr>
      <vt:lpstr>Our company takes pride in its membership in the National Fisheries Institute (NFI) and the Better Seafood Board (BSB).</vt:lpstr>
      <vt:lpstr>As an NFI member, we have pledged to conduct business in an honest and trustworthy manner.</vt:lpstr>
      <vt:lpstr>Honesty and trustworthiness are important to our business because:</vt:lpstr>
      <vt:lpstr>Not following principles of best practices can lead to:</vt:lpstr>
      <vt:lpstr>Four things that NFI members pledge to uphold:</vt:lpstr>
      <vt:lpstr>Let’s explore each of these</vt:lpstr>
      <vt:lpstr>1. Products are correctly labeled for weights and counts – what does that mean?</vt:lpstr>
      <vt:lpstr>1. Products are correctly labeled for weights and counts – what does that mean for sales and procurement?</vt:lpstr>
      <vt:lpstr>2. Products are correctly labeled for identity and that species are not substituted in any manner – what does that mean?</vt:lpstr>
      <vt:lpstr>2. Products are correctly labeled for identity and that species are not substituted in any manner</vt:lpstr>
      <vt:lpstr>2. Products are correctly labeled for identity and that species are not substituted in any manner – what does that mean for your team?</vt:lpstr>
      <vt:lpstr>3. Products are correctly labeled for the country of origin – what does that mean ?</vt:lpstr>
      <vt:lpstr>3. Products are correctly labeled for the country of origin – what does that mean for your team?</vt:lpstr>
      <vt:lpstr>4. Products adhere to all other labeling laws – what does that mean?</vt:lpstr>
      <vt:lpstr>4. Products adhere to all other labeling laws – what does that mean for your team?</vt:lpstr>
      <vt:lpstr>In summary</vt:lpstr>
      <vt:lpstr>Definitions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Seafood Board (BSB) Training</dc:title>
  <dc:creator>Mark Bowen</dc:creator>
  <cp:lastModifiedBy>Mark Bowen</cp:lastModifiedBy>
  <cp:revision>138</cp:revision>
  <dcterms:created xsi:type="dcterms:W3CDTF">2016-02-10T17:41:54Z</dcterms:created>
  <dcterms:modified xsi:type="dcterms:W3CDTF">2018-05-01T15:44:14Z</dcterms:modified>
</cp:coreProperties>
</file>